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5" r:id="rId6"/>
    <p:sldId id="260" r:id="rId7"/>
    <p:sldId id="261" r:id="rId8"/>
    <p:sldId id="262" r:id="rId9"/>
    <p:sldId id="263" r:id="rId10"/>
    <p:sldId id="264" r:id="rId11"/>
    <p:sldId id="267" r:id="rId12"/>
    <p:sldId id="266" r:id="rId13"/>
    <p:sldId id="268" r:id="rId14"/>
    <p:sldId id="269" r:id="rId15"/>
    <p:sldId id="270" r:id="rId16"/>
    <p:sldId id="271" r:id="rId17"/>
    <p:sldId id="272" r:id="rId18"/>
    <p:sldId id="273" r:id="rId19"/>
    <p:sldId id="274" r:id="rId20"/>
    <p:sldId id="275" r:id="rId21"/>
    <p:sldId id="276" r:id="rId22"/>
    <p:sldId id="278" r:id="rId23"/>
    <p:sldId id="279" r:id="rId24"/>
    <p:sldId id="280" r:id="rId25"/>
    <p:sldId id="277"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4" r:id="rId67"/>
    <p:sldId id="321" r:id="rId68"/>
    <p:sldId id="322" r:id="rId69"/>
    <p:sldId id="323" r:id="rId70"/>
    <p:sldId id="325" r:id="rId71"/>
    <p:sldId id="326" r:id="rId72"/>
    <p:sldId id="330" r:id="rId73"/>
    <p:sldId id="327" r:id="rId74"/>
    <p:sldId id="328" r:id="rId75"/>
    <p:sldId id="329" r:id="rId76"/>
    <p:sldId id="331" r:id="rId77"/>
    <p:sldId id="332" r:id="rId78"/>
    <p:sldId id="333" r:id="rId79"/>
    <p:sldId id="334" r:id="rId80"/>
    <p:sldId id="335" r:id="rId8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3" d="100"/>
          <a:sy n="113" d="100"/>
        </p:scale>
        <p:origin x="51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8/12/2024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8/12/2024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8/12/2024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8/12/2024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8/12/2024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8/12/2024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8/12/2024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8/12/2024</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cosmicpython/code/blob/chapter_01_domain_model/model.py"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github.com/cosmicpython/code/blob/chapter_02_repository/repository.py"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hamedasgari20/python-books/blob/master/architecture-patterns-python/notes.md#chapter3-a-brief-interlude-on-coupling-and-abstraction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github.com/cosmicpython/code/tree/chapter_05_high_gear_low_gear"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cosmicpython/code/tree/chapter_06_uow"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cosmicpython/code/blob/chapter_07_aggregate/src/allocation/service_layer/services.py" TargetMode="External"/><Relationship Id="rId2" Type="http://schemas.openxmlformats.org/officeDocument/2006/relationships/hyperlink" Target="https://github.com/cosmicpython/code/blob/chapter_07_aggregate/src/allocation/adapters/repository.py"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cosmicpython/code/tree/chapter_08_events_and_message_bus/src/allocation" TargetMode="External"/><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cosmicpython/code/blob/chapter_09_all_messagebus/src/allocation/service_layer/handlers.py" TargetMode="External"/><Relationship Id="rId2" Type="http://schemas.openxmlformats.org/officeDocument/2006/relationships/hyperlink" Target="https://github.com/cosmicpython/code/blob/chapter_09_all_messagebus/src/allocation/domain/events.py" TargetMode="External"/><Relationship Id="rId1" Type="http://schemas.openxmlformats.org/officeDocument/2006/relationships/slideLayout" Target="../slideLayouts/slideLayout2.xml"/><Relationship Id="rId5" Type="http://schemas.openxmlformats.org/officeDocument/2006/relationships/hyperlink" Target="https://github.com/cosmicpython/code/blob/chapter_09_all_messagebus/src/allocation/entrypoints/flask_app.py" TargetMode="External"/><Relationship Id="rId4" Type="http://schemas.openxmlformats.org/officeDocument/2006/relationships/hyperlink" Target="https://github.com/cosmicpython/code/blob/chapter_09_all_messagebus/src/allocation/service_layer/messagebus.py" TargetMode="Externa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cosmicpython/code/blob/chapter_09_all_messagebus/src/allocation/service_layer/handlers.py" TargetMode="External"/><Relationship Id="rId2" Type="http://schemas.openxmlformats.org/officeDocument/2006/relationships/hyperlink" Target="https://github.com/cosmicpython/code/blob/chapter_09_all_messagebus/src/allocation/domain/events.py" TargetMode="External"/><Relationship Id="rId1" Type="http://schemas.openxmlformats.org/officeDocument/2006/relationships/slideLayout" Target="../slideLayouts/slideLayout2.xml"/><Relationship Id="rId5" Type="http://schemas.openxmlformats.org/officeDocument/2006/relationships/hyperlink" Target="https://github.com/cosmicpython/code/blob/chapter_09_all_messagebus/src/allocation/service_layer/messagebus.py" TargetMode="External"/><Relationship Id="rId4" Type="http://schemas.openxmlformats.org/officeDocument/2006/relationships/hyperlink" Target="https://github.com/cosmicpython/code/blob/chapter_09_all_messagebus/src/allocation/domain/model.py"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github.com/cosmicpython/code/blob/chapter_11_external_events/src/allocation/adapters/redis_eventpublisher.py" TargetMode="External"/><Relationship Id="rId2" Type="http://schemas.openxmlformats.org/officeDocument/2006/relationships/hyperlink" Target="https://github.com/cosmicpython/code/blob/chapter_11_external_events/src/allocation/entrypoints/redis_eventconsumer.py"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github.com/cosmicpython/code/blob/chapter_12_cqrs/src/allocation/views.py" TargetMode="External"/><Relationship Id="rId2" Type="http://schemas.openxmlformats.org/officeDocument/2006/relationships/hyperlink" Target="https://github.com/cosmicpython/code/blob/chapter_12_cqrs/src/allocation/entrypoints/flask_app.py"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s://github.com/cosmicpython/code/blob/chapter_13_dependency_injection/src/allocation/bootstrap.py"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cosmicpython/code/blob/chapter_01_domain_model/model.py"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cap="none" dirty="0"/>
          </a:p>
        </p:txBody>
      </p:sp>
      <p:sp>
        <p:nvSpPr>
          <p:cNvPr id="3" name="Subtitle 2"/>
          <p:cNvSpPr>
            <a:spLocks noGrp="1"/>
          </p:cNvSpPr>
          <p:nvPr>
            <p:ph type="subTitle"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3576" y="0"/>
            <a:ext cx="5277930" cy="6858000"/>
          </a:xfrm>
          <a:prstGeom prst="rect">
            <a:avLst/>
          </a:prstGeom>
        </p:spPr>
      </p:pic>
    </p:spTree>
    <p:extLst>
      <p:ext uri="{BB962C8B-B14F-4D97-AF65-F5344CB8AC3E}">
        <p14:creationId xmlns:p14="http://schemas.microsoft.com/office/powerpoint/2010/main" val="1974014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b="1" cap="none" dirty="0">
                <a:latin typeface="Arial" panose="020B0604020202020204" pitchFamily="34" charset="0"/>
                <a:cs typeface="Arial" panose="020B0604020202020204" pitchFamily="34" charset="0"/>
              </a:rPr>
              <a:t>Not Everything Has to Be an Object: A Domain Service Function</a:t>
            </a:r>
          </a:p>
        </p:txBody>
      </p:sp>
      <p:sp>
        <p:nvSpPr>
          <p:cNvPr id="3" name="Content Placeholder 2"/>
          <p:cNvSpPr>
            <a:spLocks noGrp="1"/>
          </p:cNvSpPr>
          <p:nvPr>
            <p:ph sz="quarter" idx="13"/>
          </p:nvPr>
        </p:nvSpPr>
        <p:spPr/>
        <p:txBody>
          <a:bodyPr/>
          <a:lstStyle/>
          <a:p>
            <a:r>
              <a:rPr lang="en-US" cap="none" dirty="0"/>
              <a:t>A thing that allocates an order line, given a set of batches, sounds a lot like a function, and we can take advantage of the fact that Python is a </a:t>
            </a:r>
            <a:r>
              <a:rPr lang="en-US" cap="none" dirty="0" err="1"/>
              <a:t>multiparadigm</a:t>
            </a:r>
            <a:r>
              <a:rPr lang="en-US" cap="none" dirty="0"/>
              <a:t> language and just make it a function.</a:t>
            </a:r>
          </a:p>
          <a:p>
            <a:r>
              <a:rPr lang="en-US" cap="none" dirty="0"/>
              <a:t>Python is a </a:t>
            </a:r>
            <a:r>
              <a:rPr lang="en-US" cap="none" dirty="0" err="1"/>
              <a:t>multiparadigm</a:t>
            </a:r>
            <a:r>
              <a:rPr lang="en-US" cap="none" dirty="0"/>
              <a:t> language, so let the “verbs” in your code be functions.</a:t>
            </a:r>
          </a:p>
          <a:p>
            <a:r>
              <a:rPr lang="en-US" cap="none" dirty="0">
                <a:hlinkClick r:id="rId2"/>
              </a:rPr>
              <a:t>Link of the allocate service</a:t>
            </a:r>
            <a:endParaRPr lang="en-US" cap="none" dirty="0"/>
          </a:p>
        </p:txBody>
      </p:sp>
    </p:spTree>
    <p:extLst>
      <p:ext uri="{BB962C8B-B14F-4D97-AF65-F5344CB8AC3E}">
        <p14:creationId xmlns:p14="http://schemas.microsoft.com/office/powerpoint/2010/main" val="2422249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b="1" cap="none" dirty="0">
                <a:latin typeface="Arial" panose="020B0604020202020204" pitchFamily="34" charset="0"/>
                <a:cs typeface="Arial" panose="020B0604020202020204" pitchFamily="34" charset="0"/>
              </a:rPr>
              <a:t>Figure below is a visual representation of where we’ve ended up.</a:t>
            </a:r>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3086370" y="1852419"/>
            <a:ext cx="6190980" cy="4434081"/>
          </a:xfrm>
        </p:spPr>
      </p:pic>
    </p:spTree>
    <p:extLst>
      <p:ext uri="{BB962C8B-B14F-4D97-AF65-F5344CB8AC3E}">
        <p14:creationId xmlns:p14="http://schemas.microsoft.com/office/powerpoint/2010/main" val="1699091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b="1" cap="none" dirty="0">
                <a:latin typeface="Arial" panose="020B0604020202020204" pitchFamily="34" charset="0"/>
                <a:cs typeface="Arial" panose="020B0604020202020204" pitchFamily="34" charset="0"/>
              </a:rPr>
              <a:t>Chapter 2: Repository Pattern</a:t>
            </a:r>
            <a:br>
              <a:rPr lang="en-US" sz="1400" b="1" cap="none" dirty="0">
                <a:latin typeface="Arial" panose="020B0604020202020204" pitchFamily="34" charset="0"/>
                <a:cs typeface="Arial" panose="020B0604020202020204" pitchFamily="34" charset="0"/>
              </a:rPr>
            </a:br>
            <a:endParaRPr lang="en-US" sz="1400" b="1" cap="none" dirty="0">
              <a:latin typeface="Arial" panose="020B0604020202020204" pitchFamily="34" charset="0"/>
              <a:cs typeface="Arial" panose="020B0604020202020204" pitchFamily="34" charset="0"/>
            </a:endParaRPr>
          </a:p>
        </p:txBody>
      </p:sp>
      <p:sp>
        <p:nvSpPr>
          <p:cNvPr id="3" name="Content Placeholder 2"/>
          <p:cNvSpPr>
            <a:spLocks noGrp="1"/>
          </p:cNvSpPr>
          <p:nvPr>
            <p:ph sz="quarter" idx="13"/>
          </p:nvPr>
        </p:nvSpPr>
        <p:spPr/>
        <p:txBody>
          <a:bodyPr/>
          <a:lstStyle/>
          <a:p>
            <a:r>
              <a:rPr lang="en-US" cap="none" dirty="0"/>
              <a:t>We’ll introduce the </a:t>
            </a:r>
            <a:r>
              <a:rPr lang="en-US" b="1" cap="none" dirty="0"/>
              <a:t>Repository pattern</a:t>
            </a:r>
            <a:r>
              <a:rPr lang="en-US" cap="none" dirty="0"/>
              <a:t>, a simplifying abstraction over data storage, allowing us to decouple our model layer from the business layer (</a:t>
            </a:r>
            <a:r>
              <a:rPr lang="en-US" b="1" cap="none" dirty="0"/>
              <a:t>Dependency Inversion</a:t>
            </a:r>
            <a:r>
              <a:rPr lang="en-US" cap="none" dirty="0"/>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125" y="3337795"/>
            <a:ext cx="8306426" cy="3653853"/>
          </a:xfrm>
          <a:prstGeom prst="rect">
            <a:avLst/>
          </a:prstGeom>
        </p:spPr>
      </p:pic>
    </p:spTree>
    <p:extLst>
      <p:ext uri="{BB962C8B-B14F-4D97-AF65-F5344CB8AC3E}">
        <p14:creationId xmlns:p14="http://schemas.microsoft.com/office/powerpoint/2010/main" val="3323676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cap="none" dirty="0">
                <a:latin typeface="Arial" panose="020B0604020202020204" pitchFamily="34" charset="0"/>
                <a:cs typeface="Arial" panose="020B0604020202020204" pitchFamily="34" charset="0"/>
              </a:rPr>
              <a:t>At this point, though, our API endpoint might look something like the following, and we could get it to work just fine: Using </a:t>
            </a:r>
            <a:r>
              <a:rPr lang="en-US" sz="1400" cap="none" dirty="0" err="1">
                <a:latin typeface="Arial" panose="020B0604020202020204" pitchFamily="34" charset="0"/>
                <a:cs typeface="Arial" panose="020B0604020202020204" pitchFamily="34" charset="0"/>
              </a:rPr>
              <a:t>SQLAlchemy</a:t>
            </a:r>
            <a:r>
              <a:rPr lang="en-US" sz="1400" cap="none" dirty="0">
                <a:latin typeface="Arial" panose="020B0604020202020204" pitchFamily="34" charset="0"/>
                <a:cs typeface="Arial" panose="020B0604020202020204" pitchFamily="34" charset="0"/>
              </a:rPr>
              <a:t> directly in our API endpoint</a:t>
            </a:r>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606392" y="2007468"/>
            <a:ext cx="7118633" cy="4136158"/>
          </a:xfrm>
        </p:spPr>
      </p:pic>
    </p:spTree>
    <p:extLst>
      <p:ext uri="{BB962C8B-B14F-4D97-AF65-F5344CB8AC3E}">
        <p14:creationId xmlns:p14="http://schemas.microsoft.com/office/powerpoint/2010/main" val="3815097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cap="none" dirty="0">
                <a:latin typeface="Arial" panose="020B0604020202020204" pitchFamily="34" charset="0"/>
                <a:cs typeface="Arial" panose="020B0604020202020204" pitchFamily="34" charset="0"/>
              </a:rPr>
              <a:t>The </a:t>
            </a:r>
            <a:r>
              <a:rPr lang="en-US" sz="1400" b="1" cap="none" dirty="0">
                <a:latin typeface="Arial" panose="020B0604020202020204" pitchFamily="34" charset="0"/>
                <a:cs typeface="Arial" panose="020B0604020202020204" pitchFamily="34" charset="0"/>
              </a:rPr>
              <a:t>Repository Pattern </a:t>
            </a:r>
            <a:r>
              <a:rPr lang="en-US" sz="1400" cap="none" dirty="0">
                <a:latin typeface="Arial" panose="020B0604020202020204" pitchFamily="34" charset="0"/>
                <a:cs typeface="Arial" panose="020B0604020202020204" pitchFamily="34" charset="0"/>
              </a:rPr>
              <a:t>is a design pattern that acts as an abstraction layer between the data access layer and the business logic of an application.</a:t>
            </a:r>
            <a:br>
              <a:rPr lang="en-US" sz="1400" cap="none" dirty="0">
                <a:latin typeface="Arial" panose="020B0604020202020204" pitchFamily="34" charset="0"/>
                <a:cs typeface="Arial" panose="020B0604020202020204" pitchFamily="34" charset="0"/>
              </a:rPr>
            </a:br>
            <a:br>
              <a:rPr lang="en-US" sz="1400" cap="none" dirty="0">
                <a:latin typeface="Arial" panose="020B0604020202020204" pitchFamily="34" charset="0"/>
                <a:cs typeface="Arial" panose="020B0604020202020204" pitchFamily="34" charset="0"/>
              </a:rPr>
            </a:br>
            <a:r>
              <a:rPr lang="en-US" sz="1400" cap="none" dirty="0">
                <a:latin typeface="Arial" panose="020B0604020202020204" pitchFamily="34" charset="0"/>
                <a:cs typeface="Arial" panose="020B0604020202020204" pitchFamily="34" charset="0"/>
                <a:hlinkClick r:id="rId2"/>
              </a:rPr>
              <a:t>GitHub Link</a:t>
            </a:r>
            <a:endParaRPr lang="en-US" sz="1400" cap="none" dirty="0">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2758203" y="2214694"/>
            <a:ext cx="7143443" cy="3940866"/>
          </a:xfrm>
        </p:spPr>
      </p:pic>
    </p:spTree>
    <p:extLst>
      <p:ext uri="{BB962C8B-B14F-4D97-AF65-F5344CB8AC3E}">
        <p14:creationId xmlns:p14="http://schemas.microsoft.com/office/powerpoint/2010/main" val="1132091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b="1" cap="none" dirty="0">
                <a:latin typeface="Arial" panose="020B0604020202020204" pitchFamily="34" charset="0"/>
                <a:cs typeface="Arial" panose="020B0604020202020204" pitchFamily="34" charset="0"/>
              </a:rPr>
              <a:t>Chapter 3: A Brief Interlude: On Coupling and Abstractions</a:t>
            </a:r>
            <a:br>
              <a:rPr lang="en-US" sz="1400" b="1" cap="none" dirty="0">
                <a:latin typeface="Arial" panose="020B0604020202020204" pitchFamily="34" charset="0"/>
                <a:cs typeface="Arial" panose="020B0604020202020204" pitchFamily="34" charset="0"/>
              </a:rPr>
            </a:br>
            <a:endParaRPr lang="en-US" sz="1400" b="1" cap="none" dirty="0">
              <a:latin typeface="Arial" panose="020B0604020202020204" pitchFamily="34" charset="0"/>
              <a:cs typeface="Arial" panose="020B0604020202020204" pitchFamily="34" charset="0"/>
            </a:endParaRPr>
          </a:p>
        </p:txBody>
      </p:sp>
      <p:sp>
        <p:nvSpPr>
          <p:cNvPr id="3" name="Content Placeholder 2"/>
          <p:cNvSpPr>
            <a:spLocks noGrp="1"/>
          </p:cNvSpPr>
          <p:nvPr>
            <p:ph sz="quarter" idx="13"/>
          </p:nvPr>
        </p:nvSpPr>
        <p:spPr/>
        <p:txBody>
          <a:bodyPr/>
          <a:lstStyle/>
          <a:p>
            <a:pPr algn="ctr"/>
            <a:r>
              <a:rPr lang="en-US" cap="none" dirty="0"/>
              <a:t>Read about this chapter in the following Link: </a:t>
            </a:r>
            <a:r>
              <a:rPr lang="en-US" cap="none" dirty="0">
                <a:hlinkClick r:id="rId2"/>
              </a:rPr>
              <a:t>Chapter 3</a:t>
            </a:r>
            <a:endParaRPr lang="en-US" cap="none" dirty="0"/>
          </a:p>
        </p:txBody>
      </p:sp>
    </p:spTree>
    <p:extLst>
      <p:ext uri="{BB962C8B-B14F-4D97-AF65-F5344CB8AC3E}">
        <p14:creationId xmlns:p14="http://schemas.microsoft.com/office/powerpoint/2010/main" val="241330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b="1" cap="none" dirty="0">
                <a:latin typeface="Arial" panose="020B0604020202020204" pitchFamily="34" charset="0"/>
                <a:cs typeface="Arial" panose="020B0604020202020204" pitchFamily="34" charset="0"/>
              </a:rPr>
              <a:t>Chapter 4: Our First Use Case: Flask API and Service Layer</a:t>
            </a:r>
            <a:br>
              <a:rPr lang="en-US" sz="1400" b="1" cap="none" dirty="0">
                <a:latin typeface="Arial" panose="020B0604020202020204" pitchFamily="34" charset="0"/>
                <a:cs typeface="Arial" panose="020B0604020202020204" pitchFamily="34" charset="0"/>
              </a:rPr>
            </a:br>
            <a:endParaRPr lang="en-US" sz="1400" b="1" cap="none" dirty="0">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3106487" y="1581253"/>
            <a:ext cx="5979026" cy="5098222"/>
          </a:xfrm>
        </p:spPr>
      </p:pic>
    </p:spTree>
    <p:extLst>
      <p:ext uri="{BB962C8B-B14F-4D97-AF65-F5344CB8AC3E}">
        <p14:creationId xmlns:p14="http://schemas.microsoft.com/office/powerpoint/2010/main" val="4068950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b="1" cap="none" dirty="0">
                <a:latin typeface="Arial" panose="020B0604020202020204" pitchFamily="34" charset="0"/>
                <a:cs typeface="Arial" panose="020B0604020202020204" pitchFamily="34" charset="0"/>
              </a:rPr>
              <a:t>A First End-to-End Test</a:t>
            </a:r>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3182531" y="1794384"/>
            <a:ext cx="6022429" cy="4615126"/>
          </a:xfrm>
        </p:spPr>
      </p:pic>
    </p:spTree>
    <p:extLst>
      <p:ext uri="{BB962C8B-B14F-4D97-AF65-F5344CB8AC3E}">
        <p14:creationId xmlns:p14="http://schemas.microsoft.com/office/powerpoint/2010/main" val="2053550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b="1" cap="none" dirty="0">
                <a:latin typeface="Arial" panose="020B0604020202020204" pitchFamily="34" charset="0"/>
                <a:cs typeface="Arial" panose="020B0604020202020204" pitchFamily="34" charset="0"/>
              </a:rPr>
              <a:t>The Straightforward Implementation</a:t>
            </a:r>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415143" y="1802625"/>
            <a:ext cx="7361714" cy="4251268"/>
          </a:xfrm>
        </p:spPr>
      </p:pic>
    </p:spTree>
    <p:extLst>
      <p:ext uri="{BB962C8B-B14F-4D97-AF65-F5344CB8AC3E}">
        <p14:creationId xmlns:p14="http://schemas.microsoft.com/office/powerpoint/2010/main" val="33657907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b="1" cap="none" dirty="0">
                <a:latin typeface="Arial" panose="020B0604020202020204" pitchFamily="34" charset="0"/>
                <a:cs typeface="Arial" panose="020B0604020202020204" pitchFamily="34" charset="0"/>
              </a:rPr>
              <a:t>But if we want to add more error handling to this API it should be changed as below:</a:t>
            </a:r>
            <a:br>
              <a:rPr lang="en-US" sz="1400" b="1" cap="none" dirty="0">
                <a:latin typeface="Arial" panose="020B0604020202020204" pitchFamily="34" charset="0"/>
                <a:cs typeface="Arial" panose="020B0604020202020204" pitchFamily="34" charset="0"/>
              </a:rPr>
            </a:br>
            <a:br>
              <a:rPr lang="en-US" sz="1400" b="1" cap="none" dirty="0">
                <a:latin typeface="Arial" panose="020B0604020202020204" pitchFamily="34" charset="0"/>
                <a:cs typeface="Arial" panose="020B0604020202020204" pitchFamily="34" charset="0"/>
              </a:rPr>
            </a:br>
            <a:endParaRPr lang="en-US" sz="1400" b="1" cap="none" dirty="0">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3030000" y="1627323"/>
            <a:ext cx="6497177" cy="4747352"/>
          </a:xfrm>
        </p:spPr>
      </p:pic>
    </p:spTree>
    <p:extLst>
      <p:ext uri="{BB962C8B-B14F-4D97-AF65-F5344CB8AC3E}">
        <p14:creationId xmlns:p14="http://schemas.microsoft.com/office/powerpoint/2010/main" val="3907238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b="1" cap="none" dirty="0">
                <a:latin typeface="Arial" panose="020B0604020202020204" pitchFamily="34" charset="0"/>
                <a:cs typeface="Arial" panose="020B0604020202020204" pitchFamily="34" charset="0"/>
              </a:rPr>
              <a:t>The Big Ball of Mud anti-pattern</a:t>
            </a:r>
            <a:r>
              <a:rPr lang="en-US" sz="1400" cap="none" dirty="0">
                <a:latin typeface="Arial" panose="020B0604020202020204" pitchFamily="34" charset="0"/>
                <a:cs typeface="Arial" panose="020B0604020202020204" pitchFamily="34" charset="0"/>
              </a:rPr>
              <a:t>.</a:t>
            </a:r>
          </a:p>
        </p:txBody>
      </p:sp>
      <p:pic>
        <p:nvPicPr>
          <p:cNvPr id="5" name="Content Placeholder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945500" y="1682116"/>
            <a:ext cx="5850158" cy="5049610"/>
          </a:xfrm>
        </p:spPr>
      </p:pic>
    </p:spTree>
    <p:extLst>
      <p:ext uri="{BB962C8B-B14F-4D97-AF65-F5344CB8AC3E}">
        <p14:creationId xmlns:p14="http://schemas.microsoft.com/office/powerpoint/2010/main" val="3427556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cap="none" dirty="0">
                <a:latin typeface="Arial" panose="020B0604020202020204" pitchFamily="34" charset="0"/>
                <a:cs typeface="Arial" panose="020B0604020202020204" pitchFamily="34" charset="0"/>
              </a:rPr>
              <a:t>And finally we’ll write a service function that looks something like this (</a:t>
            </a:r>
            <a:r>
              <a:rPr lang="en-US" sz="1400" b="1" cap="none" dirty="0" err="1">
                <a:latin typeface="Arial" panose="020B0604020202020204" pitchFamily="34" charset="0"/>
                <a:cs typeface="Arial" panose="020B0604020202020204" pitchFamily="34" charset="0"/>
              </a:rPr>
              <a:t>services.py</a:t>
            </a:r>
            <a:r>
              <a:rPr lang="en-US" sz="1400" cap="none" dirty="0">
                <a:latin typeface="Arial" panose="020B0604020202020204" pitchFamily="34" charset="0"/>
                <a:cs typeface="Arial" panose="020B0604020202020204" pitchFamily="34" charset="0"/>
              </a:rPr>
              <a:t>):</a:t>
            </a:r>
            <a:br>
              <a:rPr lang="en-US" sz="1400" cap="none" dirty="0">
                <a:latin typeface="Arial" panose="020B0604020202020204" pitchFamily="34" charset="0"/>
                <a:cs typeface="Arial" panose="020B0604020202020204" pitchFamily="34" charset="0"/>
              </a:rPr>
            </a:br>
            <a:br>
              <a:rPr lang="en-US" sz="1400" cap="none" dirty="0">
                <a:latin typeface="Arial" panose="020B0604020202020204" pitchFamily="34" charset="0"/>
                <a:cs typeface="Arial" panose="020B0604020202020204" pitchFamily="34" charset="0"/>
              </a:rPr>
            </a:br>
            <a:endParaRPr lang="en-US" sz="1400" cap="none" dirty="0">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295630" y="1645920"/>
            <a:ext cx="7600740" cy="4249783"/>
          </a:xfrm>
        </p:spPr>
      </p:pic>
    </p:spTree>
    <p:extLst>
      <p:ext uri="{BB962C8B-B14F-4D97-AF65-F5344CB8AC3E}">
        <p14:creationId xmlns:p14="http://schemas.microsoft.com/office/powerpoint/2010/main" val="3607024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cap="none" dirty="0">
                <a:latin typeface="Arial" panose="020B0604020202020204" pitchFamily="34" charset="0"/>
                <a:cs typeface="Arial" panose="020B0604020202020204" pitchFamily="34" charset="0"/>
              </a:rPr>
              <a:t>our Flask app now looks a lot cleaner:</a:t>
            </a:r>
            <a:br>
              <a:rPr lang="en-US" sz="1400" cap="none" dirty="0">
                <a:latin typeface="Arial" panose="020B0604020202020204" pitchFamily="34" charset="0"/>
                <a:cs typeface="Arial" panose="020B0604020202020204" pitchFamily="34" charset="0"/>
              </a:rPr>
            </a:br>
            <a:br>
              <a:rPr lang="en-US" sz="1400" cap="none" dirty="0">
                <a:latin typeface="Arial" panose="020B0604020202020204" pitchFamily="34" charset="0"/>
                <a:cs typeface="Arial" panose="020B0604020202020204" pitchFamily="34" charset="0"/>
              </a:rPr>
            </a:br>
            <a:endParaRPr lang="en-US" sz="1400" cap="none" dirty="0">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071725" y="1611087"/>
            <a:ext cx="8283147" cy="4423954"/>
          </a:xfrm>
        </p:spPr>
      </p:pic>
    </p:spTree>
    <p:extLst>
      <p:ext uri="{BB962C8B-B14F-4D97-AF65-F5344CB8AC3E}">
        <p14:creationId xmlns:p14="http://schemas.microsoft.com/office/powerpoint/2010/main" val="3482336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sz="1400" cap="none" dirty="0">
              <a:latin typeface="Arial" panose="020B0604020202020204" pitchFamily="34" charset="0"/>
              <a:cs typeface="Arial" panose="020B0604020202020204" pitchFamily="34" charset="0"/>
            </a:endParaRPr>
          </a:p>
        </p:txBody>
      </p:sp>
      <p:sp>
        <p:nvSpPr>
          <p:cNvPr id="3" name="Content Placeholder 2"/>
          <p:cNvSpPr>
            <a:spLocks noGrp="1"/>
          </p:cNvSpPr>
          <p:nvPr>
            <p:ph sz="quarter" idx="13"/>
          </p:nvPr>
        </p:nvSpPr>
        <p:spPr/>
        <p:txBody>
          <a:bodyPr/>
          <a:lstStyle/>
          <a:p>
            <a:r>
              <a:rPr lang="en-US" cap="none" dirty="0"/>
              <a:t>The responsibilities of the Flask app are just standard web stuff: per-request session management, parsing information out of POST parameters, response status codes, and </a:t>
            </a:r>
            <a:r>
              <a:rPr lang="en-US" cap="none" dirty="0" err="1"/>
              <a:t>JSON</a:t>
            </a:r>
            <a:r>
              <a:rPr lang="en-US" cap="none" dirty="0"/>
              <a:t>. </a:t>
            </a:r>
          </a:p>
          <a:p>
            <a:r>
              <a:rPr lang="en-US" cap="none" dirty="0"/>
              <a:t>All the orchestration logic is in the use case/service layer, and the </a:t>
            </a:r>
          </a:p>
          <a:p>
            <a:r>
              <a:rPr lang="en-US" cap="none" dirty="0"/>
              <a:t>domain logic stays in the domain.</a:t>
            </a:r>
          </a:p>
        </p:txBody>
      </p:sp>
    </p:spTree>
    <p:extLst>
      <p:ext uri="{BB962C8B-B14F-4D97-AF65-F5344CB8AC3E}">
        <p14:creationId xmlns:p14="http://schemas.microsoft.com/office/powerpoint/2010/main" val="39120207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sz="1400" cap="none" dirty="0">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542902" y="357051"/>
            <a:ext cx="6625585" cy="6434796"/>
          </a:xfrm>
        </p:spPr>
      </p:pic>
    </p:spTree>
    <p:extLst>
      <p:ext uri="{BB962C8B-B14F-4D97-AF65-F5344CB8AC3E}">
        <p14:creationId xmlns:p14="http://schemas.microsoft.com/office/powerpoint/2010/main" val="23520759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b="1" cap="none" dirty="0">
                <a:latin typeface="Arial" panose="020B0604020202020204" pitchFamily="34" charset="0"/>
                <a:cs typeface="Arial" panose="020B0604020202020204" pitchFamily="34" charset="0"/>
              </a:rPr>
              <a:t>The DIP in Action </a:t>
            </a:r>
            <a:r>
              <a:rPr lang="en-US" sz="1400" b="1" cap="none" dirty="0">
                <a:latin typeface="Arial" panose="020B0604020202020204" pitchFamily="34" charset="0"/>
                <a:cs typeface="Arial" panose="020B0604020202020204" pitchFamily="34" charset="0"/>
                <a:hlinkClick r:id="rId2"/>
              </a:rPr>
              <a:t>GitHub</a:t>
            </a:r>
            <a:endParaRPr lang="en-US" sz="1400" b="1" cap="none" dirty="0">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2240319" y="1637211"/>
            <a:ext cx="7356697" cy="4580709"/>
          </a:xfrm>
        </p:spPr>
      </p:pic>
    </p:spTree>
    <p:extLst>
      <p:ext uri="{BB962C8B-B14F-4D97-AF65-F5344CB8AC3E}">
        <p14:creationId xmlns:p14="http://schemas.microsoft.com/office/powerpoint/2010/main" val="22545751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cap="none" dirty="0">
                <a:latin typeface="Arial" panose="020B0604020202020204" pitchFamily="34" charset="0"/>
                <a:cs typeface="Arial" panose="020B0604020202020204" pitchFamily="34" charset="0"/>
              </a:rPr>
              <a:t>But there are still some bits of awkwardness to tidy up:</a:t>
            </a:r>
            <a:br>
              <a:rPr lang="en-US" sz="1400" cap="none" dirty="0">
                <a:latin typeface="Arial" panose="020B0604020202020204" pitchFamily="34" charset="0"/>
                <a:cs typeface="Arial" panose="020B0604020202020204" pitchFamily="34" charset="0"/>
              </a:rPr>
            </a:br>
            <a:br>
              <a:rPr lang="en-US" sz="1400" cap="none" dirty="0">
                <a:latin typeface="Arial" panose="020B0604020202020204" pitchFamily="34" charset="0"/>
                <a:cs typeface="Arial" panose="020B0604020202020204" pitchFamily="34" charset="0"/>
              </a:rPr>
            </a:br>
            <a:endParaRPr lang="en-US" sz="1400" cap="none" dirty="0">
              <a:latin typeface="Arial" panose="020B0604020202020204" pitchFamily="34" charset="0"/>
              <a:cs typeface="Arial" panose="020B0604020202020204" pitchFamily="34" charset="0"/>
            </a:endParaRPr>
          </a:p>
        </p:txBody>
      </p:sp>
      <p:sp>
        <p:nvSpPr>
          <p:cNvPr id="3" name="Content Placeholder 2"/>
          <p:cNvSpPr>
            <a:spLocks noGrp="1"/>
          </p:cNvSpPr>
          <p:nvPr>
            <p:ph sz="quarter" idx="13"/>
          </p:nvPr>
        </p:nvSpPr>
        <p:spPr/>
        <p:txBody>
          <a:bodyPr/>
          <a:lstStyle/>
          <a:p>
            <a:pPr algn="ctr"/>
            <a:r>
              <a:rPr lang="en-US" cap="none" dirty="0"/>
              <a:t>1- The service layer is still tightly coupled to the domain, because its API is expressed in terms of </a:t>
            </a:r>
            <a:r>
              <a:rPr lang="en-US" cap="none" dirty="0" err="1"/>
              <a:t>OrderLine</a:t>
            </a:r>
            <a:r>
              <a:rPr lang="en-US" cap="none" dirty="0"/>
              <a:t> objects. In Chapter 5, we’ll fix that and talk about the way that the service layer enables more productive </a:t>
            </a:r>
            <a:r>
              <a:rPr lang="en-US" cap="none" dirty="0" err="1"/>
              <a:t>TDD</a:t>
            </a:r>
            <a:r>
              <a:rPr lang="en-US" cap="none" dirty="0"/>
              <a:t>.</a:t>
            </a:r>
          </a:p>
          <a:p>
            <a:pPr algn="ctr"/>
            <a:r>
              <a:rPr lang="en-US" cap="none" dirty="0"/>
              <a:t>2- The service layer is tightly coupled to a session object. In Chapter 6, we’ll introduce one more pattern that works closely with the Repository and Service Layer patterns, the Unit of Work pattern, and everything will be absolutely lovely. You’ll see!</a:t>
            </a:r>
          </a:p>
          <a:p>
            <a:endParaRPr lang="en-US" dirty="0"/>
          </a:p>
        </p:txBody>
      </p:sp>
    </p:spTree>
    <p:extLst>
      <p:ext uri="{BB962C8B-B14F-4D97-AF65-F5344CB8AC3E}">
        <p14:creationId xmlns:p14="http://schemas.microsoft.com/office/powerpoint/2010/main" val="4247088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b="1" cap="none" dirty="0">
                <a:latin typeface="Arial" panose="020B0604020202020204" pitchFamily="34" charset="0"/>
                <a:cs typeface="Arial" panose="020B0604020202020204" pitchFamily="34" charset="0"/>
              </a:rPr>
              <a:t>Chapter 5: </a:t>
            </a:r>
            <a:r>
              <a:rPr lang="en-US" sz="1400" b="1" cap="none" dirty="0" err="1">
                <a:latin typeface="Arial" panose="020B0604020202020204" pitchFamily="34" charset="0"/>
                <a:cs typeface="Arial" panose="020B0604020202020204" pitchFamily="34" charset="0"/>
              </a:rPr>
              <a:t>TDD</a:t>
            </a:r>
            <a:r>
              <a:rPr lang="en-US" sz="1400" b="1" cap="none" dirty="0">
                <a:latin typeface="Arial" panose="020B0604020202020204" pitchFamily="34" charset="0"/>
                <a:cs typeface="Arial" panose="020B0604020202020204" pitchFamily="34" charset="0"/>
              </a:rPr>
              <a:t> in High Gear and Low Gear</a:t>
            </a:r>
            <a:br>
              <a:rPr lang="en-US" sz="1400" b="1" cap="none" dirty="0">
                <a:latin typeface="Arial" panose="020B0604020202020204" pitchFamily="34" charset="0"/>
                <a:cs typeface="Arial" panose="020B0604020202020204" pitchFamily="34" charset="0"/>
              </a:rPr>
            </a:br>
            <a:endParaRPr lang="en-US" sz="1400" b="1" cap="none" dirty="0">
              <a:latin typeface="Arial" panose="020B0604020202020204" pitchFamily="34" charset="0"/>
              <a:cs typeface="Arial" panose="020B0604020202020204" pitchFamily="34" charset="0"/>
            </a:endParaRPr>
          </a:p>
        </p:txBody>
      </p:sp>
      <p:sp>
        <p:nvSpPr>
          <p:cNvPr id="3" name="Content Placeholder 2"/>
          <p:cNvSpPr>
            <a:spLocks noGrp="1"/>
          </p:cNvSpPr>
          <p:nvPr>
            <p:ph sz="quarter" idx="13"/>
          </p:nvPr>
        </p:nvSpPr>
        <p:spPr/>
        <p:txBody>
          <a:bodyPr/>
          <a:lstStyle/>
          <a:p>
            <a:r>
              <a:rPr lang="en-US" b="0" i="0" cap="none" dirty="0">
                <a:solidFill>
                  <a:srgbClr val="1F2328"/>
                </a:solidFill>
                <a:effectLst/>
                <a:highlight>
                  <a:srgbClr val="FFFFFF"/>
                </a:highlight>
                <a:latin typeface="-apple-system"/>
              </a:rPr>
              <a:t>Tests are supposed to help us change our system fearlessly, but often we see teams writing too many tests against their domain model. This causes problems when they come to change their codebase and find that they need to update tens or even hundreds of unit tests.</a:t>
            </a:r>
          </a:p>
          <a:p>
            <a:r>
              <a:rPr lang="en-US" b="0" i="0" cap="none" dirty="0">
                <a:solidFill>
                  <a:srgbClr val="1F2328"/>
                </a:solidFill>
                <a:effectLst/>
                <a:highlight>
                  <a:srgbClr val="FFFFFF"/>
                </a:highlight>
                <a:latin typeface="-apple-system"/>
              </a:rPr>
              <a:t>As we get further into the book, you’ll see how the service layer forms an API for our system that we can drive in multiple ways. Testing against this API reduces the amount of code that we need to change when we refactor our domain model. </a:t>
            </a:r>
            <a:endParaRPr lang="en-US" cap="none" dirty="0"/>
          </a:p>
        </p:txBody>
      </p:sp>
    </p:spTree>
    <p:extLst>
      <p:ext uri="{BB962C8B-B14F-4D97-AF65-F5344CB8AC3E}">
        <p14:creationId xmlns:p14="http://schemas.microsoft.com/office/powerpoint/2010/main" val="26276305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b="1" cap="none" dirty="0">
                <a:latin typeface="Arial" panose="020B0604020202020204" pitchFamily="34" charset="0"/>
                <a:cs typeface="Arial" panose="020B0604020202020204" pitchFamily="34" charset="0"/>
              </a:rPr>
              <a:t>On Deciding What Kind of Tests to Write</a:t>
            </a:r>
          </a:p>
        </p:txBody>
      </p:sp>
      <p:pic>
        <p:nvPicPr>
          <p:cNvPr id="5" name="Content Placeholder 4">
            <a:extLst>
              <a:ext uri="{FF2B5EF4-FFF2-40B4-BE49-F238E27FC236}">
                <a16:creationId xmlns:a16="http://schemas.microsoft.com/office/drawing/2014/main" id="{3F220A1E-DF0F-90F2-36C1-C92A459BC950}"/>
              </a:ext>
            </a:extLst>
          </p:cNvPr>
          <p:cNvPicPr>
            <a:picLocks noGrp="1" noChangeAspect="1"/>
          </p:cNvPicPr>
          <p:nvPr>
            <p:ph sz="quarter" idx="13"/>
          </p:nvPr>
        </p:nvPicPr>
        <p:blipFill>
          <a:blip r:embed="rId2"/>
          <a:stretch>
            <a:fillRect/>
          </a:stretch>
        </p:blipFill>
        <p:spPr>
          <a:xfrm>
            <a:off x="795866" y="2506075"/>
            <a:ext cx="10363200" cy="2350147"/>
          </a:xfrm>
        </p:spPr>
      </p:pic>
    </p:spTree>
    <p:extLst>
      <p:ext uri="{BB962C8B-B14F-4D97-AF65-F5344CB8AC3E}">
        <p14:creationId xmlns:p14="http://schemas.microsoft.com/office/powerpoint/2010/main" val="11687345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b="1" cap="none" dirty="0">
                <a:latin typeface="Arial" panose="020B0604020202020204" pitchFamily="34" charset="0"/>
                <a:cs typeface="Arial" panose="020B0604020202020204" pitchFamily="34" charset="0"/>
              </a:rPr>
              <a:t>High and Low Gear</a:t>
            </a:r>
          </a:p>
        </p:txBody>
      </p:sp>
      <p:sp>
        <p:nvSpPr>
          <p:cNvPr id="3" name="Content Placeholder 2"/>
          <p:cNvSpPr>
            <a:spLocks noGrp="1"/>
          </p:cNvSpPr>
          <p:nvPr>
            <p:ph sz="quarter" idx="13"/>
          </p:nvPr>
        </p:nvSpPr>
        <p:spPr/>
        <p:txBody>
          <a:bodyPr/>
          <a:lstStyle/>
          <a:p>
            <a:pPr algn="ctr"/>
            <a:r>
              <a:rPr lang="en-US" cap="none" dirty="0"/>
              <a:t>The metaphor we use is that of shifting gears. When starting a journey, the bicycle needs to be in a low gear so that it can overcome inertia. Once we’re off and running, we can go faster and more efficiently by changing into a high gear; but if we suddenly encounter a steep hill or are forced to slow down by a hazard, we again drop down to a low gear until we can pick up speed again.</a:t>
            </a:r>
          </a:p>
        </p:txBody>
      </p:sp>
    </p:spTree>
    <p:extLst>
      <p:ext uri="{BB962C8B-B14F-4D97-AF65-F5344CB8AC3E}">
        <p14:creationId xmlns:p14="http://schemas.microsoft.com/office/powerpoint/2010/main" val="13981080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b="1" cap="none" dirty="0">
                <a:latin typeface="Arial" panose="020B0604020202020204" pitchFamily="34" charset="0"/>
                <a:cs typeface="Arial" panose="020B0604020202020204" pitchFamily="34" charset="0"/>
              </a:rPr>
              <a:t>Chapter 6: Unit of Work Pattern</a:t>
            </a:r>
            <a:br>
              <a:rPr lang="en-US" sz="1400" b="1" cap="none" dirty="0">
                <a:latin typeface="Arial" panose="020B0604020202020204" pitchFamily="34" charset="0"/>
                <a:cs typeface="Arial" panose="020B0604020202020204" pitchFamily="34" charset="0"/>
              </a:rPr>
            </a:br>
            <a:endParaRPr lang="en-US" sz="1400" b="1" cap="none" dirty="0">
              <a:latin typeface="Arial" panose="020B0604020202020204" pitchFamily="34" charset="0"/>
              <a:cs typeface="Arial" panose="020B0604020202020204" pitchFamily="34" charset="0"/>
            </a:endParaRPr>
          </a:p>
        </p:txBody>
      </p:sp>
      <p:sp>
        <p:nvSpPr>
          <p:cNvPr id="3" name="Content Placeholder 2"/>
          <p:cNvSpPr>
            <a:spLocks noGrp="1"/>
          </p:cNvSpPr>
          <p:nvPr>
            <p:ph sz="quarter" idx="13"/>
          </p:nvPr>
        </p:nvSpPr>
        <p:spPr/>
        <p:txBody>
          <a:bodyPr>
            <a:normAutofit/>
          </a:bodyPr>
          <a:lstStyle/>
          <a:p>
            <a:pPr algn="just"/>
            <a:r>
              <a:rPr lang="en-US" sz="1600" cap="none" dirty="0"/>
              <a:t>If the Repository pattern is our abstraction over the idea of persistent storage, the </a:t>
            </a:r>
            <a:r>
              <a:rPr lang="en-US" sz="1600" b="1" cap="none" dirty="0"/>
              <a:t>Unit of Work (</a:t>
            </a:r>
            <a:r>
              <a:rPr lang="en-US" sz="1600" b="1" cap="none" dirty="0" err="1"/>
              <a:t>UoW</a:t>
            </a:r>
            <a:r>
              <a:rPr lang="en-US" sz="1600" b="1" cap="none" dirty="0"/>
              <a:t>)</a:t>
            </a:r>
            <a:r>
              <a:rPr lang="en-US" sz="1600" cap="none" dirty="0"/>
              <a:t> pattern is our abstraction over the idea of </a:t>
            </a:r>
            <a:r>
              <a:rPr lang="en-US" sz="1600" b="1" cap="none" dirty="0"/>
              <a:t>atomic operations</a:t>
            </a:r>
            <a:r>
              <a:rPr lang="en-US" sz="1600" cap="none" dirty="0"/>
              <a:t>. It will allow us to finally and fully decouple our service layer from the data layer.</a:t>
            </a:r>
          </a:p>
        </p:txBody>
      </p:sp>
    </p:spTree>
    <p:extLst>
      <p:ext uri="{BB962C8B-B14F-4D97-AF65-F5344CB8AC3E}">
        <p14:creationId xmlns:p14="http://schemas.microsoft.com/office/powerpoint/2010/main" val="1687983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b="1" cap="none" dirty="0">
                <a:latin typeface="Arial" panose="020B0604020202020204" pitchFamily="34" charset="0"/>
                <a:cs typeface="Arial" panose="020B0604020202020204" pitchFamily="34" charset="0"/>
              </a:rPr>
              <a:t>Where we’re going in part one of this book</a:t>
            </a:r>
            <a:endParaRPr lang="en-US" sz="1400" cap="none" dirty="0">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3276604" y="1530513"/>
            <a:ext cx="5638792" cy="5192506"/>
          </a:xfrm>
        </p:spPr>
      </p:pic>
    </p:spTree>
    <p:extLst>
      <p:ext uri="{BB962C8B-B14F-4D97-AF65-F5344CB8AC3E}">
        <p14:creationId xmlns:p14="http://schemas.microsoft.com/office/powerpoint/2010/main" val="7715676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b="1" cap="none" dirty="0">
                <a:latin typeface="Arial" panose="020B0604020202020204" pitchFamily="34" charset="0"/>
                <a:cs typeface="Arial" panose="020B0604020202020204" pitchFamily="34" charset="0"/>
              </a:rPr>
              <a:t>Without </a:t>
            </a:r>
            <a:r>
              <a:rPr lang="en-US" sz="1400" b="1" cap="none" dirty="0" err="1">
                <a:latin typeface="Arial" panose="020B0604020202020204" pitchFamily="34" charset="0"/>
                <a:cs typeface="Arial" panose="020B0604020202020204" pitchFamily="34" charset="0"/>
              </a:rPr>
              <a:t>UoW</a:t>
            </a:r>
            <a:r>
              <a:rPr lang="en-US" sz="1400" b="1" cap="none" dirty="0">
                <a:latin typeface="Arial" panose="020B0604020202020204" pitchFamily="34" charset="0"/>
                <a:cs typeface="Arial" panose="020B0604020202020204" pitchFamily="34" charset="0"/>
              </a:rPr>
              <a:t>: API talks directly to three layers</a:t>
            </a:r>
          </a:p>
        </p:txBody>
      </p:sp>
      <p:pic>
        <p:nvPicPr>
          <p:cNvPr id="5" name="Content Placeholder 4">
            <a:extLst>
              <a:ext uri="{FF2B5EF4-FFF2-40B4-BE49-F238E27FC236}">
                <a16:creationId xmlns:a16="http://schemas.microsoft.com/office/drawing/2014/main" id="{54709892-B079-2FCE-4CED-281D67983262}"/>
              </a:ext>
            </a:extLst>
          </p:cNvPr>
          <p:cNvPicPr>
            <a:picLocks noGrp="1" noChangeAspect="1"/>
          </p:cNvPicPr>
          <p:nvPr>
            <p:ph sz="quarter" idx="13"/>
          </p:nvPr>
        </p:nvPicPr>
        <p:blipFill>
          <a:blip r:embed="rId2"/>
          <a:stretch>
            <a:fillRect/>
          </a:stretch>
        </p:blipFill>
        <p:spPr>
          <a:xfrm>
            <a:off x="3275972" y="1558215"/>
            <a:ext cx="5478561" cy="4878881"/>
          </a:xfrm>
        </p:spPr>
      </p:pic>
    </p:spTree>
    <p:extLst>
      <p:ext uri="{BB962C8B-B14F-4D97-AF65-F5344CB8AC3E}">
        <p14:creationId xmlns:p14="http://schemas.microsoft.com/office/powerpoint/2010/main" val="8613247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cap="none" dirty="0">
                <a:latin typeface="Arial" panose="020B0604020202020204" pitchFamily="34" charset="0"/>
                <a:cs typeface="Arial" panose="020B0604020202020204" pitchFamily="34" charset="0"/>
              </a:rPr>
              <a:t>The Flask API now does only two things: it initializes a unit of work, and it invokes a service. The service collaborates with the </a:t>
            </a:r>
            <a:r>
              <a:rPr lang="en-US" sz="1400" cap="none" dirty="0" err="1">
                <a:latin typeface="Arial" panose="020B0604020202020204" pitchFamily="34" charset="0"/>
                <a:cs typeface="Arial" panose="020B0604020202020204" pitchFamily="34" charset="0"/>
              </a:rPr>
              <a:t>UoW</a:t>
            </a:r>
            <a:r>
              <a:rPr lang="en-US" sz="1400" cap="none" dirty="0">
                <a:latin typeface="Arial" panose="020B0604020202020204" pitchFamily="34" charset="0"/>
                <a:cs typeface="Arial" panose="020B0604020202020204" pitchFamily="34" charset="0"/>
              </a:rPr>
              <a:t>, but neither the service function itself nor Flask now needs to talk directly to the database. </a:t>
            </a:r>
          </a:p>
        </p:txBody>
      </p:sp>
      <p:pic>
        <p:nvPicPr>
          <p:cNvPr id="5" name="Content Placeholder 4">
            <a:extLst>
              <a:ext uri="{FF2B5EF4-FFF2-40B4-BE49-F238E27FC236}">
                <a16:creationId xmlns:a16="http://schemas.microsoft.com/office/drawing/2014/main" id="{721BF7ED-E50D-8FEF-7004-3CBC5F8F394C}"/>
              </a:ext>
            </a:extLst>
          </p:cNvPr>
          <p:cNvPicPr>
            <a:picLocks noGrp="1" noChangeAspect="1"/>
          </p:cNvPicPr>
          <p:nvPr>
            <p:ph sz="quarter" idx="13"/>
          </p:nvPr>
        </p:nvPicPr>
        <p:blipFill>
          <a:blip r:embed="rId2"/>
          <a:stretch>
            <a:fillRect/>
          </a:stretch>
        </p:blipFill>
        <p:spPr>
          <a:xfrm>
            <a:off x="3828740" y="1802233"/>
            <a:ext cx="5264460" cy="4573168"/>
          </a:xfrm>
        </p:spPr>
      </p:pic>
    </p:spTree>
    <p:extLst>
      <p:ext uri="{BB962C8B-B14F-4D97-AF65-F5344CB8AC3E}">
        <p14:creationId xmlns:p14="http://schemas.microsoft.com/office/powerpoint/2010/main" val="16126468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sz="1400" cap="none" dirty="0">
              <a:latin typeface="Arial" panose="020B0604020202020204" pitchFamily="34" charset="0"/>
              <a:cs typeface="Arial" panose="020B0604020202020204" pitchFamily="34" charset="0"/>
            </a:endParaRPr>
          </a:p>
        </p:txBody>
      </p:sp>
      <p:pic>
        <p:nvPicPr>
          <p:cNvPr id="5" name="Content Placeholder 4">
            <a:extLst>
              <a:ext uri="{FF2B5EF4-FFF2-40B4-BE49-F238E27FC236}">
                <a16:creationId xmlns:a16="http://schemas.microsoft.com/office/drawing/2014/main" id="{E665743B-6721-AE8C-A82A-1C94BFFC3ED8}"/>
              </a:ext>
            </a:extLst>
          </p:cNvPr>
          <p:cNvPicPr>
            <a:picLocks noGrp="1" noChangeAspect="1"/>
          </p:cNvPicPr>
          <p:nvPr>
            <p:ph sz="quarter" idx="13"/>
          </p:nvPr>
        </p:nvPicPr>
        <p:blipFill>
          <a:blip r:embed="rId2"/>
          <a:stretch>
            <a:fillRect/>
          </a:stretch>
        </p:blipFill>
        <p:spPr>
          <a:xfrm>
            <a:off x="3011193" y="53149"/>
            <a:ext cx="6522274" cy="6751702"/>
          </a:xfrm>
        </p:spPr>
      </p:pic>
    </p:spTree>
    <p:extLst>
      <p:ext uri="{BB962C8B-B14F-4D97-AF65-F5344CB8AC3E}">
        <p14:creationId xmlns:p14="http://schemas.microsoft.com/office/powerpoint/2010/main" val="2428590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cap="none" dirty="0">
                <a:latin typeface="Arial" panose="020B0604020202020204" pitchFamily="34" charset="0"/>
                <a:cs typeface="Arial" panose="020B0604020202020204" pitchFamily="34" charset="0"/>
              </a:rPr>
              <a:t>Here’s how the service layer will look when we’re finished</a:t>
            </a:r>
          </a:p>
        </p:txBody>
      </p:sp>
      <p:pic>
        <p:nvPicPr>
          <p:cNvPr id="5" name="Content Placeholder 4">
            <a:extLst>
              <a:ext uri="{FF2B5EF4-FFF2-40B4-BE49-F238E27FC236}">
                <a16:creationId xmlns:a16="http://schemas.microsoft.com/office/drawing/2014/main" id="{AC9D5973-5DD1-A205-38AA-68C5EA43480D}"/>
              </a:ext>
            </a:extLst>
          </p:cNvPr>
          <p:cNvPicPr>
            <a:picLocks noGrp="1" noChangeAspect="1"/>
          </p:cNvPicPr>
          <p:nvPr>
            <p:ph sz="quarter" idx="13"/>
          </p:nvPr>
        </p:nvPicPr>
        <p:blipFill>
          <a:blip r:embed="rId2"/>
          <a:stretch>
            <a:fillRect/>
          </a:stretch>
        </p:blipFill>
        <p:spPr>
          <a:xfrm>
            <a:off x="2545590" y="1744135"/>
            <a:ext cx="7100820" cy="3902564"/>
          </a:xfrm>
        </p:spPr>
      </p:pic>
      <p:sp>
        <p:nvSpPr>
          <p:cNvPr id="6" name="TextBox 5">
            <a:extLst>
              <a:ext uri="{FF2B5EF4-FFF2-40B4-BE49-F238E27FC236}">
                <a16:creationId xmlns:a16="http://schemas.microsoft.com/office/drawing/2014/main" id="{7AD041A2-6B5D-B571-C9A6-125ABCDE6B94}"/>
              </a:ext>
            </a:extLst>
          </p:cNvPr>
          <p:cNvSpPr txBox="1"/>
          <p:nvPr/>
        </p:nvSpPr>
        <p:spPr>
          <a:xfrm>
            <a:off x="2607734" y="5808133"/>
            <a:ext cx="6807200" cy="1200329"/>
          </a:xfrm>
          <a:prstGeom prst="rect">
            <a:avLst/>
          </a:prstGeom>
          <a:noFill/>
        </p:spPr>
        <p:txBody>
          <a:bodyPr wrap="square" rtlCol="0">
            <a:spAutoFit/>
          </a:bodyPr>
          <a:lstStyle/>
          <a:p>
            <a:pPr algn="ctr"/>
            <a:r>
              <a:rPr lang="en-US" b="0" i="0" dirty="0">
                <a:solidFill>
                  <a:srgbClr val="1F2328"/>
                </a:solidFill>
                <a:effectLst/>
                <a:highlight>
                  <a:srgbClr val="FFFFFF"/>
                </a:highlight>
                <a:latin typeface="-apple-system"/>
              </a:rPr>
              <a:t>Our service layer now has only the one dependency, once again on an </a:t>
            </a:r>
            <a:r>
              <a:rPr lang="en-US" b="1" i="0" dirty="0">
                <a:solidFill>
                  <a:srgbClr val="1F2328"/>
                </a:solidFill>
                <a:effectLst/>
                <a:highlight>
                  <a:srgbClr val="FFFFFF"/>
                </a:highlight>
                <a:latin typeface="-apple-system"/>
              </a:rPr>
              <a:t>abstract </a:t>
            </a:r>
            <a:r>
              <a:rPr lang="en-US" b="1" i="0" dirty="0" err="1">
                <a:solidFill>
                  <a:srgbClr val="1F2328"/>
                </a:solidFill>
                <a:effectLst/>
                <a:highlight>
                  <a:srgbClr val="FFFFFF"/>
                </a:highlight>
                <a:latin typeface="-apple-system"/>
              </a:rPr>
              <a:t>UoW</a:t>
            </a:r>
            <a:r>
              <a:rPr lang="en-US" b="0" i="0" dirty="0">
                <a:solidFill>
                  <a:srgbClr val="1F2328"/>
                </a:solidFill>
                <a:effectLst/>
                <a:highlight>
                  <a:srgbClr val="FFFFFF"/>
                </a:highlight>
                <a:latin typeface="-apple-system"/>
              </a:rPr>
              <a:t>.</a:t>
            </a:r>
          </a:p>
          <a:p>
            <a:br>
              <a:rPr lang="en-US" b="0" i="0" dirty="0">
                <a:solidFill>
                  <a:srgbClr val="1F2328"/>
                </a:solidFill>
                <a:effectLst/>
                <a:highlight>
                  <a:srgbClr val="FFFFFF"/>
                </a:highlight>
                <a:latin typeface="-apple-system"/>
              </a:rPr>
            </a:br>
            <a:endParaRPr lang="en-US" dirty="0"/>
          </a:p>
        </p:txBody>
      </p:sp>
    </p:spTree>
    <p:extLst>
      <p:ext uri="{BB962C8B-B14F-4D97-AF65-F5344CB8AC3E}">
        <p14:creationId xmlns:p14="http://schemas.microsoft.com/office/powerpoint/2010/main" val="37092786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1400" b="1" cap="none" dirty="0">
                <a:latin typeface="Arial" panose="020B0604020202020204" pitchFamily="34" charset="0"/>
                <a:cs typeface="Arial" panose="020B0604020202020204" pitchFamily="34" charset="0"/>
              </a:rPr>
              <a:t>Examples: Using </a:t>
            </a:r>
            <a:r>
              <a:rPr lang="en-US" sz="1400" b="1" cap="none" dirty="0" err="1">
                <a:latin typeface="Arial" panose="020B0604020202020204" pitchFamily="34" charset="0"/>
                <a:cs typeface="Arial" panose="020B0604020202020204" pitchFamily="34" charset="0"/>
              </a:rPr>
              <a:t>UoW</a:t>
            </a:r>
            <a:r>
              <a:rPr lang="en-US" sz="1400" b="1" cap="none" dirty="0">
                <a:latin typeface="Arial" panose="020B0604020202020204" pitchFamily="34" charset="0"/>
                <a:cs typeface="Arial" panose="020B0604020202020204" pitchFamily="34" charset="0"/>
              </a:rPr>
              <a:t> to Group Multiple Operations into an Atomic Unit</a:t>
            </a:r>
            <a:br>
              <a:rPr lang="en-US" sz="1400" b="1" cap="none" dirty="0">
                <a:latin typeface="Arial" panose="020B0604020202020204" pitchFamily="34" charset="0"/>
                <a:cs typeface="Arial" panose="020B0604020202020204" pitchFamily="34" charset="0"/>
              </a:rPr>
            </a:br>
            <a:br>
              <a:rPr lang="en-US" sz="1400" b="1" cap="none" dirty="0">
                <a:latin typeface="Arial" panose="020B0604020202020204" pitchFamily="34" charset="0"/>
                <a:cs typeface="Arial" panose="020B0604020202020204" pitchFamily="34" charset="0"/>
              </a:rPr>
            </a:br>
            <a:br>
              <a:rPr lang="en-US" sz="1400" b="1" cap="none" dirty="0">
                <a:latin typeface="Arial" panose="020B0604020202020204" pitchFamily="34" charset="0"/>
                <a:cs typeface="Arial" panose="020B0604020202020204" pitchFamily="34" charset="0"/>
              </a:rPr>
            </a:br>
            <a:br>
              <a:rPr lang="en-US" sz="1400" b="1" cap="none" dirty="0">
                <a:latin typeface="Arial" panose="020B0604020202020204" pitchFamily="34" charset="0"/>
                <a:cs typeface="Arial" panose="020B0604020202020204" pitchFamily="34" charset="0"/>
              </a:rPr>
            </a:br>
            <a:r>
              <a:rPr lang="en-US" sz="1400" cap="none" dirty="0">
                <a:latin typeface="Arial" panose="020B0604020202020204" pitchFamily="34" charset="0"/>
                <a:cs typeface="Arial" panose="020B0604020202020204" pitchFamily="34" charset="0"/>
              </a:rPr>
              <a:t>Suppose we want to be able to </a:t>
            </a:r>
            <a:r>
              <a:rPr lang="en-US" sz="1400" b="1" cap="none" dirty="0">
                <a:latin typeface="Arial" panose="020B0604020202020204" pitchFamily="34" charset="0"/>
                <a:cs typeface="Arial" panose="020B0604020202020204" pitchFamily="34" charset="0"/>
              </a:rPr>
              <a:t>deallocate</a:t>
            </a:r>
            <a:r>
              <a:rPr lang="en-US" sz="1400" cap="none" dirty="0">
                <a:latin typeface="Arial" panose="020B0604020202020204" pitchFamily="34" charset="0"/>
                <a:cs typeface="Arial" panose="020B0604020202020204" pitchFamily="34" charset="0"/>
              </a:rPr>
              <a:t> and then </a:t>
            </a:r>
            <a:r>
              <a:rPr lang="en-US" sz="1400" b="1" cap="none" dirty="0">
                <a:latin typeface="Arial" panose="020B0604020202020204" pitchFamily="34" charset="0"/>
                <a:cs typeface="Arial" panose="020B0604020202020204" pitchFamily="34" charset="0"/>
              </a:rPr>
              <a:t>reallocate</a:t>
            </a:r>
            <a:r>
              <a:rPr lang="en-US" sz="1400" cap="none" dirty="0">
                <a:latin typeface="Arial" panose="020B0604020202020204" pitchFamily="34" charset="0"/>
                <a:cs typeface="Arial" panose="020B0604020202020204" pitchFamily="34" charset="0"/>
              </a:rPr>
              <a:t> orders. If </a:t>
            </a:r>
            <a:r>
              <a:rPr lang="en-US" sz="1400" b="1" cap="none" dirty="0">
                <a:latin typeface="Arial" panose="020B0604020202020204" pitchFamily="34" charset="0"/>
                <a:cs typeface="Arial" panose="020B0604020202020204" pitchFamily="34" charset="0"/>
              </a:rPr>
              <a:t>deallocate</a:t>
            </a:r>
            <a:r>
              <a:rPr lang="en-US" sz="1400" cap="none" dirty="0">
                <a:latin typeface="Arial" panose="020B0604020202020204" pitchFamily="34" charset="0"/>
                <a:cs typeface="Arial" panose="020B0604020202020204" pitchFamily="34" charset="0"/>
              </a:rPr>
              <a:t>() fails, we don’t want to call </a:t>
            </a:r>
            <a:r>
              <a:rPr lang="en-US" sz="1400" b="1" cap="none" dirty="0">
                <a:latin typeface="Arial" panose="020B0604020202020204" pitchFamily="34" charset="0"/>
                <a:cs typeface="Arial" panose="020B0604020202020204" pitchFamily="34" charset="0"/>
              </a:rPr>
              <a:t>allocate</a:t>
            </a:r>
            <a:r>
              <a:rPr lang="en-US" sz="1400" cap="none" dirty="0">
                <a:latin typeface="Arial" panose="020B0604020202020204" pitchFamily="34" charset="0"/>
                <a:cs typeface="Arial" panose="020B0604020202020204" pitchFamily="34" charset="0"/>
              </a:rPr>
              <a:t>(), obviously. And, If </a:t>
            </a:r>
            <a:r>
              <a:rPr lang="en-US" sz="1400" b="1" cap="none" dirty="0">
                <a:latin typeface="Arial" panose="020B0604020202020204" pitchFamily="34" charset="0"/>
                <a:cs typeface="Arial" panose="020B0604020202020204" pitchFamily="34" charset="0"/>
              </a:rPr>
              <a:t>allocate</a:t>
            </a:r>
            <a:r>
              <a:rPr lang="en-US" sz="1400" cap="none" dirty="0">
                <a:latin typeface="Arial" panose="020B0604020202020204" pitchFamily="34" charset="0"/>
                <a:cs typeface="Arial" panose="020B0604020202020204" pitchFamily="34" charset="0"/>
              </a:rPr>
              <a:t>() fails, we probably don’t want to actually commit the </a:t>
            </a:r>
            <a:r>
              <a:rPr lang="en-US" sz="1400" b="1" cap="none" dirty="0">
                <a:latin typeface="Arial" panose="020B0604020202020204" pitchFamily="34" charset="0"/>
                <a:cs typeface="Arial" panose="020B0604020202020204" pitchFamily="34" charset="0"/>
              </a:rPr>
              <a:t>deallocate</a:t>
            </a:r>
            <a:r>
              <a:rPr lang="en-US" sz="1400" cap="none" dirty="0">
                <a:latin typeface="Arial" panose="020B0604020202020204" pitchFamily="34" charset="0"/>
                <a:cs typeface="Arial" panose="020B0604020202020204" pitchFamily="34" charset="0"/>
              </a:rPr>
              <a:t>() either.</a:t>
            </a:r>
            <a:br>
              <a:rPr lang="en-US" sz="1400" b="1" cap="none" dirty="0">
                <a:latin typeface="Arial" panose="020B0604020202020204" pitchFamily="34" charset="0"/>
                <a:cs typeface="Arial" panose="020B0604020202020204" pitchFamily="34" charset="0"/>
              </a:rPr>
            </a:br>
            <a:br>
              <a:rPr lang="en-US" sz="1400" b="1" cap="none" dirty="0">
                <a:latin typeface="Arial" panose="020B0604020202020204" pitchFamily="34" charset="0"/>
                <a:cs typeface="Arial" panose="020B0604020202020204" pitchFamily="34" charset="0"/>
              </a:rPr>
            </a:br>
            <a:endParaRPr lang="en-US" sz="1400" b="1" cap="none" dirty="0">
              <a:latin typeface="Arial" panose="020B0604020202020204" pitchFamily="34" charset="0"/>
              <a:cs typeface="Arial" panose="020B0604020202020204" pitchFamily="34" charset="0"/>
            </a:endParaRPr>
          </a:p>
        </p:txBody>
      </p:sp>
      <p:pic>
        <p:nvPicPr>
          <p:cNvPr id="5" name="Content Placeholder 4">
            <a:extLst>
              <a:ext uri="{FF2B5EF4-FFF2-40B4-BE49-F238E27FC236}">
                <a16:creationId xmlns:a16="http://schemas.microsoft.com/office/drawing/2014/main" id="{7BC392B2-DF34-CC5D-DD89-39FE51F37445}"/>
              </a:ext>
            </a:extLst>
          </p:cNvPr>
          <p:cNvPicPr>
            <a:picLocks noGrp="1" noChangeAspect="1"/>
          </p:cNvPicPr>
          <p:nvPr>
            <p:ph sz="quarter" idx="13"/>
          </p:nvPr>
        </p:nvPicPr>
        <p:blipFill>
          <a:blip r:embed="rId2"/>
          <a:stretch>
            <a:fillRect/>
          </a:stretch>
        </p:blipFill>
        <p:spPr>
          <a:xfrm>
            <a:off x="2004034" y="2341695"/>
            <a:ext cx="8425494" cy="3277966"/>
          </a:xfrm>
        </p:spPr>
      </p:pic>
    </p:spTree>
    <p:extLst>
      <p:ext uri="{BB962C8B-B14F-4D97-AF65-F5344CB8AC3E}">
        <p14:creationId xmlns:p14="http://schemas.microsoft.com/office/powerpoint/2010/main" val="41000226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1400" b="1" cap="none" dirty="0">
                <a:latin typeface="Arial" panose="020B0604020202020204" pitchFamily="34" charset="0"/>
                <a:cs typeface="Arial" panose="020B0604020202020204" pitchFamily="34" charset="0"/>
              </a:rPr>
              <a:t>Example 2: Change Batch Quantity</a:t>
            </a:r>
            <a:br>
              <a:rPr lang="en-US" sz="1400" b="1" cap="none" dirty="0">
                <a:latin typeface="Arial" panose="020B0604020202020204" pitchFamily="34" charset="0"/>
                <a:cs typeface="Arial" panose="020B0604020202020204" pitchFamily="34" charset="0"/>
              </a:rPr>
            </a:br>
            <a:br>
              <a:rPr lang="en-US" sz="1400" b="1" cap="none" dirty="0">
                <a:latin typeface="Arial" panose="020B0604020202020204" pitchFamily="34" charset="0"/>
                <a:cs typeface="Arial" panose="020B0604020202020204" pitchFamily="34" charset="0"/>
              </a:rPr>
            </a:br>
            <a:br>
              <a:rPr lang="en-US" sz="1400" b="1" cap="none" dirty="0">
                <a:latin typeface="Arial" panose="020B0604020202020204" pitchFamily="34" charset="0"/>
                <a:cs typeface="Arial" panose="020B0604020202020204" pitchFamily="34" charset="0"/>
              </a:rPr>
            </a:br>
            <a:br>
              <a:rPr lang="en-US" sz="1400" b="1" cap="none" dirty="0">
                <a:latin typeface="Arial" panose="020B0604020202020204" pitchFamily="34" charset="0"/>
                <a:cs typeface="Arial" panose="020B0604020202020204" pitchFamily="34" charset="0"/>
              </a:rPr>
            </a:br>
            <a:r>
              <a:rPr lang="en-US" sz="1400" cap="none" dirty="0">
                <a:latin typeface="Arial" panose="020B0604020202020204" pitchFamily="34" charset="0"/>
                <a:cs typeface="Arial" panose="020B0604020202020204" pitchFamily="34" charset="0"/>
              </a:rPr>
              <a:t>Our shipping company gives us a call to say that one of the container doors opened, and half our sofas have fallen into the Indian Ocean. Oops! Here we may need to </a:t>
            </a:r>
            <a:r>
              <a:rPr lang="en-US" sz="1400" b="1" cap="none" dirty="0">
                <a:latin typeface="Arial" panose="020B0604020202020204" pitchFamily="34" charset="0"/>
                <a:cs typeface="Arial" panose="020B0604020202020204" pitchFamily="34" charset="0"/>
              </a:rPr>
              <a:t>deallocate</a:t>
            </a:r>
            <a:r>
              <a:rPr lang="en-US" sz="1400" cap="none" dirty="0">
                <a:latin typeface="Arial" panose="020B0604020202020204" pitchFamily="34" charset="0"/>
                <a:cs typeface="Arial" panose="020B0604020202020204" pitchFamily="34" charset="0"/>
              </a:rPr>
              <a:t> any number of lines. If we get a failure at any stage, we probably want to commit none of the changes.</a:t>
            </a:r>
            <a:br>
              <a:rPr lang="en-US" sz="1400" b="1" cap="none" dirty="0">
                <a:latin typeface="Arial" panose="020B0604020202020204" pitchFamily="34" charset="0"/>
                <a:cs typeface="Arial" panose="020B0604020202020204" pitchFamily="34" charset="0"/>
              </a:rPr>
            </a:br>
            <a:br>
              <a:rPr lang="en-US" sz="1400" b="1" cap="none" dirty="0">
                <a:latin typeface="Arial" panose="020B0604020202020204" pitchFamily="34" charset="0"/>
                <a:cs typeface="Arial" panose="020B0604020202020204" pitchFamily="34" charset="0"/>
              </a:rPr>
            </a:br>
            <a:endParaRPr lang="en-US" sz="1400" b="1" cap="none" dirty="0">
              <a:latin typeface="Arial" panose="020B0604020202020204" pitchFamily="34" charset="0"/>
              <a:cs typeface="Arial" panose="020B0604020202020204" pitchFamily="34" charset="0"/>
            </a:endParaRPr>
          </a:p>
        </p:txBody>
      </p:sp>
      <p:pic>
        <p:nvPicPr>
          <p:cNvPr id="5" name="Content Placeholder 4">
            <a:extLst>
              <a:ext uri="{FF2B5EF4-FFF2-40B4-BE49-F238E27FC236}">
                <a16:creationId xmlns:a16="http://schemas.microsoft.com/office/drawing/2014/main" id="{35140DD3-46EE-ECFF-9F08-D00212CDFAEC}"/>
              </a:ext>
            </a:extLst>
          </p:cNvPr>
          <p:cNvPicPr>
            <a:picLocks noGrp="1" noChangeAspect="1"/>
          </p:cNvPicPr>
          <p:nvPr>
            <p:ph sz="quarter" idx="13"/>
          </p:nvPr>
        </p:nvPicPr>
        <p:blipFill>
          <a:blip r:embed="rId2"/>
          <a:stretch>
            <a:fillRect/>
          </a:stretch>
        </p:blipFill>
        <p:spPr>
          <a:xfrm>
            <a:off x="1702349" y="2214694"/>
            <a:ext cx="9183936" cy="3093284"/>
          </a:xfrm>
        </p:spPr>
      </p:pic>
      <p:sp>
        <p:nvSpPr>
          <p:cNvPr id="6" name="TextBox 5">
            <a:extLst>
              <a:ext uri="{FF2B5EF4-FFF2-40B4-BE49-F238E27FC236}">
                <a16:creationId xmlns:a16="http://schemas.microsoft.com/office/drawing/2014/main" id="{10BB4A94-A217-199B-2204-ABA05C2CBBB0}"/>
              </a:ext>
            </a:extLst>
          </p:cNvPr>
          <p:cNvSpPr txBox="1"/>
          <p:nvPr/>
        </p:nvSpPr>
        <p:spPr>
          <a:xfrm>
            <a:off x="5342467" y="5579533"/>
            <a:ext cx="2362200" cy="369332"/>
          </a:xfrm>
          <a:prstGeom prst="rect">
            <a:avLst/>
          </a:prstGeom>
          <a:noFill/>
        </p:spPr>
        <p:txBody>
          <a:bodyPr wrap="square" rtlCol="0">
            <a:spAutoFit/>
          </a:bodyPr>
          <a:lstStyle/>
          <a:p>
            <a:r>
              <a:rPr lang="en-US" dirty="0">
                <a:hlinkClick r:id="rId3"/>
              </a:rPr>
              <a:t>GitHub Link UOW</a:t>
            </a:r>
            <a:endParaRPr lang="en-US" dirty="0"/>
          </a:p>
        </p:txBody>
      </p:sp>
    </p:spTree>
    <p:extLst>
      <p:ext uri="{BB962C8B-B14F-4D97-AF65-F5344CB8AC3E}">
        <p14:creationId xmlns:p14="http://schemas.microsoft.com/office/powerpoint/2010/main" val="9528160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b="1" cap="none" dirty="0">
                <a:latin typeface="Arial" panose="020B0604020202020204" pitchFamily="34" charset="0"/>
                <a:cs typeface="Arial" panose="020B0604020202020204" pitchFamily="34" charset="0"/>
              </a:rPr>
              <a:t>Chapter 7: Aggregates and Consistency Boundaries</a:t>
            </a:r>
            <a:br>
              <a:rPr lang="en-US" sz="1400" b="1" cap="none" dirty="0">
                <a:latin typeface="Arial" panose="020B0604020202020204" pitchFamily="34" charset="0"/>
                <a:cs typeface="Arial" panose="020B0604020202020204" pitchFamily="34" charset="0"/>
              </a:rPr>
            </a:br>
            <a:br>
              <a:rPr lang="en-US" sz="1400" b="1" cap="none" dirty="0">
                <a:latin typeface="Arial" panose="020B0604020202020204" pitchFamily="34" charset="0"/>
                <a:cs typeface="Arial" panose="020B0604020202020204" pitchFamily="34" charset="0"/>
              </a:rPr>
            </a:br>
            <a:br>
              <a:rPr lang="en-US" sz="2000" b="1" cap="none" dirty="0">
                <a:latin typeface="Arial" panose="020B0604020202020204" pitchFamily="34" charset="0"/>
                <a:cs typeface="Arial" panose="020B0604020202020204" pitchFamily="34" charset="0"/>
              </a:rPr>
            </a:br>
            <a:r>
              <a:rPr lang="en-US" sz="1100" b="0" i="0" cap="none" dirty="0">
                <a:solidFill>
                  <a:srgbClr val="1F2328"/>
                </a:solidFill>
                <a:effectLst/>
                <a:highlight>
                  <a:srgbClr val="FFFFFF"/>
                </a:highlight>
                <a:latin typeface="-apple-system"/>
              </a:rPr>
              <a:t>Figure below shows a preview of where we’re headed: we’ll introduce a new model object called </a:t>
            </a:r>
            <a:r>
              <a:rPr lang="en-US" sz="1100" b="1" i="0" cap="none" dirty="0">
                <a:solidFill>
                  <a:srgbClr val="1F2328"/>
                </a:solidFill>
                <a:effectLst/>
                <a:highlight>
                  <a:srgbClr val="FFFFFF"/>
                </a:highlight>
                <a:latin typeface="-apple-system"/>
              </a:rPr>
              <a:t>Product</a:t>
            </a:r>
            <a:r>
              <a:rPr lang="en-US" sz="1100" b="0" i="0" cap="none" dirty="0">
                <a:solidFill>
                  <a:srgbClr val="1F2328"/>
                </a:solidFill>
                <a:effectLst/>
                <a:highlight>
                  <a:srgbClr val="FFFFFF"/>
                </a:highlight>
                <a:latin typeface="-apple-system"/>
              </a:rPr>
              <a:t> to wrap multiple batches, and we’ll make the old </a:t>
            </a:r>
            <a:r>
              <a:rPr lang="en-US" sz="1100" b="1" i="0" cap="none" dirty="0">
                <a:solidFill>
                  <a:srgbClr val="1F2328"/>
                </a:solidFill>
                <a:effectLst/>
                <a:highlight>
                  <a:srgbClr val="FFFFFF"/>
                </a:highlight>
                <a:latin typeface="-apple-system"/>
              </a:rPr>
              <a:t>allocate()</a:t>
            </a:r>
            <a:r>
              <a:rPr lang="en-US" sz="1100" b="0" i="0" cap="none" dirty="0">
                <a:solidFill>
                  <a:srgbClr val="1F2328"/>
                </a:solidFill>
                <a:effectLst/>
                <a:highlight>
                  <a:srgbClr val="FFFFFF"/>
                </a:highlight>
                <a:latin typeface="-apple-system"/>
              </a:rPr>
              <a:t> domain service available as a method on </a:t>
            </a:r>
            <a:r>
              <a:rPr lang="en-US" sz="1100" b="1" i="0" cap="none" dirty="0">
                <a:solidFill>
                  <a:srgbClr val="1F2328"/>
                </a:solidFill>
                <a:effectLst/>
                <a:highlight>
                  <a:srgbClr val="FFFFFF"/>
                </a:highlight>
                <a:latin typeface="-apple-system"/>
              </a:rPr>
              <a:t>Product</a:t>
            </a:r>
            <a:r>
              <a:rPr lang="en-US" sz="1100" b="0" i="0" cap="none" dirty="0">
                <a:solidFill>
                  <a:srgbClr val="1F2328"/>
                </a:solidFill>
                <a:effectLst/>
                <a:highlight>
                  <a:srgbClr val="FFFFFF"/>
                </a:highlight>
                <a:latin typeface="-apple-system"/>
              </a:rPr>
              <a:t> instead.</a:t>
            </a:r>
            <a:endParaRPr lang="en-US" sz="1400" b="1" cap="none" dirty="0">
              <a:latin typeface="Arial" panose="020B0604020202020204" pitchFamily="34" charset="0"/>
              <a:cs typeface="Arial" panose="020B0604020202020204" pitchFamily="34" charset="0"/>
            </a:endParaRPr>
          </a:p>
        </p:txBody>
      </p:sp>
      <p:pic>
        <p:nvPicPr>
          <p:cNvPr id="5" name="Content Placeholder 4">
            <a:extLst>
              <a:ext uri="{FF2B5EF4-FFF2-40B4-BE49-F238E27FC236}">
                <a16:creationId xmlns:a16="http://schemas.microsoft.com/office/drawing/2014/main" id="{B3452514-8662-8CE2-C9A1-AD10630EB77C}"/>
              </a:ext>
            </a:extLst>
          </p:cNvPr>
          <p:cNvPicPr>
            <a:picLocks noGrp="1" noChangeAspect="1"/>
          </p:cNvPicPr>
          <p:nvPr>
            <p:ph sz="quarter" idx="13"/>
          </p:nvPr>
        </p:nvPicPr>
        <p:blipFill>
          <a:blip r:embed="rId2"/>
          <a:stretch>
            <a:fillRect/>
          </a:stretch>
        </p:blipFill>
        <p:spPr>
          <a:xfrm>
            <a:off x="2514306" y="2214694"/>
            <a:ext cx="7340894" cy="3647026"/>
          </a:xfrm>
        </p:spPr>
      </p:pic>
    </p:spTree>
    <p:extLst>
      <p:ext uri="{BB962C8B-B14F-4D97-AF65-F5344CB8AC3E}">
        <p14:creationId xmlns:p14="http://schemas.microsoft.com/office/powerpoint/2010/main" val="16923612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b="1" cap="none" dirty="0">
                <a:latin typeface="Arial" panose="020B0604020202020204" pitchFamily="34" charset="0"/>
                <a:cs typeface="Arial" panose="020B0604020202020204" pitchFamily="34" charset="0"/>
              </a:rPr>
              <a:t>Invariants, Constraints, and Consistency</a:t>
            </a:r>
          </a:p>
        </p:txBody>
      </p:sp>
      <p:sp>
        <p:nvSpPr>
          <p:cNvPr id="3" name="Content Placeholder 2"/>
          <p:cNvSpPr>
            <a:spLocks noGrp="1"/>
          </p:cNvSpPr>
          <p:nvPr>
            <p:ph sz="quarter" idx="13"/>
          </p:nvPr>
        </p:nvSpPr>
        <p:spPr/>
        <p:txBody>
          <a:bodyPr>
            <a:normAutofit fontScale="92500" lnSpcReduction="20000"/>
          </a:bodyPr>
          <a:lstStyle/>
          <a:p>
            <a:pPr algn="just"/>
            <a:r>
              <a:rPr lang="en-US" b="1" cap="none" dirty="0"/>
              <a:t>constraint</a:t>
            </a:r>
            <a:r>
              <a:rPr lang="en-US" cap="none" dirty="0"/>
              <a:t> is a rule that restricts the possible states our model can get into, while an </a:t>
            </a:r>
            <a:r>
              <a:rPr lang="en-US" b="1" cap="none" dirty="0"/>
              <a:t>invariant</a:t>
            </a:r>
            <a:r>
              <a:rPr lang="en-US" cap="none" dirty="0"/>
              <a:t> is defined a little more precisely as a condition that is always true.</a:t>
            </a:r>
          </a:p>
          <a:p>
            <a:pPr algn="just"/>
            <a:r>
              <a:rPr lang="en-US" b="0" i="0" cap="none" dirty="0">
                <a:solidFill>
                  <a:srgbClr val="1F2328"/>
                </a:solidFill>
                <a:effectLst/>
                <a:highlight>
                  <a:srgbClr val="FFFFFF"/>
                </a:highlight>
                <a:latin typeface="-apple-system"/>
              </a:rPr>
              <a:t>If we were writing a </a:t>
            </a:r>
            <a:r>
              <a:rPr lang="en-US" b="1" i="0" cap="none" dirty="0">
                <a:solidFill>
                  <a:srgbClr val="1F2328"/>
                </a:solidFill>
                <a:effectLst/>
                <a:highlight>
                  <a:srgbClr val="FFFFFF"/>
                </a:highlight>
                <a:latin typeface="-apple-system"/>
              </a:rPr>
              <a:t>hotel-booking system</a:t>
            </a:r>
            <a:r>
              <a:rPr lang="en-US" b="0" i="0" cap="none" dirty="0">
                <a:solidFill>
                  <a:srgbClr val="1F2328"/>
                </a:solidFill>
                <a:effectLst/>
                <a:highlight>
                  <a:srgbClr val="FFFFFF"/>
                </a:highlight>
                <a:latin typeface="-apple-system"/>
              </a:rPr>
              <a:t>, we might have the constraint that double bookings are not allowed. This supports the </a:t>
            </a:r>
            <a:r>
              <a:rPr lang="en-US" b="1" i="0" cap="none" dirty="0">
                <a:solidFill>
                  <a:srgbClr val="1F2328"/>
                </a:solidFill>
                <a:effectLst/>
                <a:highlight>
                  <a:srgbClr val="FFFFFF"/>
                </a:highlight>
                <a:latin typeface="-apple-system"/>
              </a:rPr>
              <a:t>invariant</a:t>
            </a:r>
            <a:r>
              <a:rPr lang="en-US" b="0" i="0" cap="none" dirty="0">
                <a:solidFill>
                  <a:srgbClr val="1F2328"/>
                </a:solidFill>
                <a:effectLst/>
                <a:highlight>
                  <a:srgbClr val="FFFFFF"/>
                </a:highlight>
                <a:latin typeface="-apple-system"/>
              </a:rPr>
              <a:t> that a room cannot have more than one booking for the same night</a:t>
            </a:r>
          </a:p>
          <a:p>
            <a:pPr algn="just"/>
            <a:r>
              <a:rPr lang="en-US" b="0" i="0" cap="none" dirty="0">
                <a:solidFill>
                  <a:srgbClr val="1F2328"/>
                </a:solidFill>
                <a:effectLst/>
                <a:highlight>
                  <a:srgbClr val="FFFFFF"/>
                </a:highlight>
                <a:latin typeface="-apple-system"/>
              </a:rPr>
              <a:t>In a single-threaded, single-user application, it’s relatively easy for us to maintain this invariant. We can just allocate stock one line at a time, and raise an error if there’s no stock available. This gets much harder when we introduce the idea of concurrency. Suddenly we might be allocating stock for multiple order lines simultaneously. We usually solve this problem by applying </a:t>
            </a:r>
            <a:r>
              <a:rPr lang="en-US" b="1" i="0" cap="none" dirty="0">
                <a:solidFill>
                  <a:srgbClr val="1F2328"/>
                </a:solidFill>
                <a:effectLst/>
                <a:highlight>
                  <a:srgbClr val="FFFFFF"/>
                </a:highlight>
                <a:latin typeface="-apple-system"/>
              </a:rPr>
              <a:t>locks</a:t>
            </a:r>
            <a:r>
              <a:rPr lang="en-US" b="0" i="0" cap="none" dirty="0">
                <a:solidFill>
                  <a:srgbClr val="1F2328"/>
                </a:solidFill>
                <a:effectLst/>
                <a:highlight>
                  <a:srgbClr val="FFFFFF"/>
                </a:highlight>
                <a:latin typeface="-apple-system"/>
              </a:rPr>
              <a:t> to our database tables. This prevents two operations from happening simultaneously on the same row or same table.</a:t>
            </a:r>
            <a:endParaRPr lang="en-US" cap="none" dirty="0"/>
          </a:p>
        </p:txBody>
      </p:sp>
    </p:spTree>
    <p:extLst>
      <p:ext uri="{BB962C8B-B14F-4D97-AF65-F5344CB8AC3E}">
        <p14:creationId xmlns:p14="http://schemas.microsoft.com/office/powerpoint/2010/main" val="33769305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b="1" cap="none" dirty="0">
                <a:latin typeface="Arial" panose="020B0604020202020204" pitchFamily="34" charset="0"/>
                <a:cs typeface="Arial" panose="020B0604020202020204" pitchFamily="34" charset="0"/>
              </a:rPr>
              <a:t>What Is an Aggregate?</a:t>
            </a:r>
          </a:p>
        </p:txBody>
      </p:sp>
      <p:sp>
        <p:nvSpPr>
          <p:cNvPr id="3" name="Content Placeholder 2"/>
          <p:cNvSpPr>
            <a:spLocks noGrp="1"/>
          </p:cNvSpPr>
          <p:nvPr>
            <p:ph sz="quarter" idx="13"/>
          </p:nvPr>
        </p:nvSpPr>
        <p:spPr/>
        <p:txBody>
          <a:bodyPr>
            <a:normAutofit fontScale="77500" lnSpcReduction="20000"/>
          </a:bodyPr>
          <a:lstStyle/>
          <a:p>
            <a:pPr algn="just"/>
            <a:r>
              <a:rPr lang="en-US" cap="none" dirty="0"/>
              <a:t>An aggregate is just a domain object that contains other domain objects and lets us treat the whole collection as a single unit.</a:t>
            </a:r>
          </a:p>
          <a:p>
            <a:pPr algn="just"/>
            <a:r>
              <a:rPr lang="en-US" b="0" i="0" cap="none" dirty="0">
                <a:solidFill>
                  <a:srgbClr val="1F2328"/>
                </a:solidFill>
                <a:effectLst/>
                <a:highlight>
                  <a:srgbClr val="FFFFFF"/>
                </a:highlight>
                <a:latin typeface="-apple-system"/>
              </a:rPr>
              <a:t>For example, if we’re building a shopping site, the </a:t>
            </a:r>
            <a:r>
              <a:rPr lang="en-US" b="1" i="0" cap="none" dirty="0">
                <a:solidFill>
                  <a:srgbClr val="1F2328"/>
                </a:solidFill>
                <a:effectLst/>
                <a:highlight>
                  <a:srgbClr val="FFFFFF"/>
                </a:highlight>
                <a:latin typeface="-apple-system"/>
              </a:rPr>
              <a:t>Cart</a:t>
            </a:r>
            <a:r>
              <a:rPr lang="en-US" b="0" i="0" cap="none" dirty="0">
                <a:solidFill>
                  <a:srgbClr val="1F2328"/>
                </a:solidFill>
                <a:effectLst/>
                <a:highlight>
                  <a:srgbClr val="FFFFFF"/>
                </a:highlight>
                <a:latin typeface="-apple-system"/>
              </a:rPr>
              <a:t> might make a good aggregate: it’s a collection of items that we can treat as a single unit. Importantly, we want to load the entire basket as a single blob from our data store. </a:t>
            </a:r>
          </a:p>
          <a:p>
            <a:pPr algn="just"/>
            <a:r>
              <a:rPr lang="en-US" b="0" i="0" cap="none" dirty="0">
                <a:solidFill>
                  <a:srgbClr val="1F2328"/>
                </a:solidFill>
                <a:effectLst/>
                <a:highlight>
                  <a:srgbClr val="FFFFFF"/>
                </a:highlight>
                <a:latin typeface="-apple-system"/>
              </a:rPr>
              <a:t>We don’t want two requests to modify the basket at the same time, or we run the risk of weird concurrency errors.</a:t>
            </a:r>
          </a:p>
          <a:p>
            <a:pPr algn="just"/>
            <a:r>
              <a:rPr lang="en-US" b="0" i="0" cap="none" dirty="0">
                <a:solidFill>
                  <a:srgbClr val="1F2328"/>
                </a:solidFill>
                <a:effectLst/>
                <a:highlight>
                  <a:srgbClr val="FFFFFF"/>
                </a:highlight>
                <a:latin typeface="-apple-system"/>
              </a:rPr>
              <a:t>Each basket is a single consistency boundary responsible for maintaining its own invariants.</a:t>
            </a:r>
          </a:p>
          <a:p>
            <a:pPr algn="just"/>
            <a:r>
              <a:rPr lang="en-US" b="0" i="0" cap="none" dirty="0">
                <a:solidFill>
                  <a:srgbClr val="1F2328"/>
                </a:solidFill>
                <a:effectLst/>
                <a:highlight>
                  <a:srgbClr val="FFFFFF"/>
                </a:highlight>
                <a:latin typeface="-apple-system"/>
              </a:rPr>
              <a:t>An </a:t>
            </a:r>
            <a:r>
              <a:rPr lang="en-US" b="1" i="0" cap="none" dirty="0">
                <a:solidFill>
                  <a:srgbClr val="1F2328"/>
                </a:solidFill>
                <a:effectLst/>
                <a:highlight>
                  <a:srgbClr val="FFFFFF"/>
                </a:highlight>
                <a:latin typeface="-apple-system"/>
              </a:rPr>
              <a:t>AGGREGATE</a:t>
            </a:r>
            <a:r>
              <a:rPr lang="en-US" b="0" i="0" cap="none" dirty="0">
                <a:solidFill>
                  <a:srgbClr val="1F2328"/>
                </a:solidFill>
                <a:effectLst/>
                <a:highlight>
                  <a:srgbClr val="FFFFFF"/>
                </a:highlight>
                <a:latin typeface="-apple-system"/>
              </a:rPr>
              <a:t> is a cluster of associated objects that we treat as a unit for the purpose of data changes. our aggregate has a root entity (the Cart) that encapsulates access to items. Each item has its own identity, but other parts of the system will always refer to the Cart only as an indivisible whole.</a:t>
            </a:r>
          </a:p>
          <a:p>
            <a:endParaRPr lang="en-US" dirty="0"/>
          </a:p>
        </p:txBody>
      </p:sp>
    </p:spTree>
    <p:extLst>
      <p:ext uri="{BB962C8B-B14F-4D97-AF65-F5344CB8AC3E}">
        <p14:creationId xmlns:p14="http://schemas.microsoft.com/office/powerpoint/2010/main" val="24996756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b="1" cap="none" dirty="0">
                <a:latin typeface="Arial" panose="020B0604020202020204" pitchFamily="34" charset="0"/>
                <a:cs typeface="Arial" panose="020B0604020202020204" pitchFamily="34" charset="0"/>
              </a:rPr>
              <a:t>Simple Example: Shopping Cart</a:t>
            </a:r>
          </a:p>
        </p:txBody>
      </p:sp>
      <p:sp>
        <p:nvSpPr>
          <p:cNvPr id="3" name="Content Placeholder 2"/>
          <p:cNvSpPr>
            <a:spLocks noGrp="1"/>
          </p:cNvSpPr>
          <p:nvPr>
            <p:ph sz="quarter" idx="13"/>
          </p:nvPr>
        </p:nvSpPr>
        <p:spPr/>
        <p:txBody>
          <a:bodyPr>
            <a:normAutofit fontScale="92500"/>
          </a:bodyPr>
          <a:lstStyle/>
          <a:p>
            <a:r>
              <a:rPr lang="en-US" cap="none" dirty="0"/>
              <a:t>Consider a simple e-commerce system with a </a:t>
            </a:r>
            <a:r>
              <a:rPr lang="en-US" b="1" cap="none" dirty="0" err="1"/>
              <a:t>ShoppingCart</a:t>
            </a:r>
            <a:r>
              <a:rPr lang="en-US" cap="none" dirty="0"/>
              <a:t> aggregate. Here's how the aggregate ensures consistency:</a:t>
            </a:r>
          </a:p>
          <a:p>
            <a:r>
              <a:rPr lang="en-US" b="1" i="0" cap="none" dirty="0" err="1">
                <a:solidFill>
                  <a:srgbClr val="1F2328"/>
                </a:solidFill>
                <a:effectLst/>
                <a:highlight>
                  <a:srgbClr val="FFFFFF"/>
                </a:highlight>
                <a:latin typeface="-apple-system"/>
              </a:rPr>
              <a:t>ShoppingCart</a:t>
            </a:r>
            <a:r>
              <a:rPr lang="en-US" b="1" i="0" cap="none" dirty="0">
                <a:solidFill>
                  <a:srgbClr val="1F2328"/>
                </a:solidFill>
                <a:effectLst/>
                <a:highlight>
                  <a:srgbClr val="FFFFFF"/>
                </a:highlight>
                <a:latin typeface="-apple-system"/>
              </a:rPr>
              <a:t> (Aggregate Root):</a:t>
            </a:r>
            <a:r>
              <a:rPr lang="en-US" b="0" i="0" cap="none" dirty="0">
                <a:solidFill>
                  <a:srgbClr val="1F2328"/>
                </a:solidFill>
                <a:effectLst/>
                <a:highlight>
                  <a:srgbClr val="FFFFFF"/>
                </a:highlight>
                <a:latin typeface="-apple-system"/>
              </a:rPr>
              <a:t> Contains items, a total cost, and methods to add or remove items.</a:t>
            </a:r>
          </a:p>
          <a:p>
            <a:r>
              <a:rPr lang="en-US" b="1" i="0" cap="none" dirty="0" err="1">
                <a:solidFill>
                  <a:srgbClr val="1F2328"/>
                </a:solidFill>
                <a:effectLst/>
                <a:highlight>
                  <a:srgbClr val="FFFFFF"/>
                </a:highlight>
                <a:latin typeface="-apple-system"/>
              </a:rPr>
              <a:t>CartItem</a:t>
            </a:r>
            <a:r>
              <a:rPr lang="en-US" b="1" i="0" cap="none" dirty="0">
                <a:solidFill>
                  <a:srgbClr val="1F2328"/>
                </a:solidFill>
                <a:effectLst/>
                <a:highlight>
                  <a:srgbClr val="FFFFFF"/>
                </a:highlight>
                <a:latin typeface="-apple-system"/>
              </a:rPr>
              <a:t> (Entity within Aggregate):</a:t>
            </a:r>
            <a:r>
              <a:rPr lang="en-US" b="0" i="0" cap="none" dirty="0">
                <a:solidFill>
                  <a:srgbClr val="1F2328"/>
                </a:solidFill>
                <a:effectLst/>
                <a:highlight>
                  <a:srgbClr val="FFFFFF"/>
                </a:highlight>
                <a:latin typeface="-apple-system"/>
              </a:rPr>
              <a:t> Represents an individual item in the cart, including product details and quantity.</a:t>
            </a:r>
            <a:endParaRPr lang="en-US" cap="none" dirty="0">
              <a:solidFill>
                <a:srgbClr val="1F2328"/>
              </a:solidFill>
              <a:highlight>
                <a:srgbClr val="FFFFFF"/>
              </a:highlight>
              <a:latin typeface="-apple-system"/>
            </a:endParaRPr>
          </a:p>
          <a:p>
            <a:r>
              <a:rPr lang="en-US" b="1" i="0" cap="none" dirty="0" err="1">
                <a:solidFill>
                  <a:srgbClr val="1F2328"/>
                </a:solidFill>
                <a:effectLst/>
                <a:highlight>
                  <a:srgbClr val="FFFFFF"/>
                </a:highlight>
                <a:latin typeface="-apple-system"/>
              </a:rPr>
              <a:t>ProductID</a:t>
            </a:r>
            <a:r>
              <a:rPr lang="en-US" b="1" i="0" cap="none" dirty="0">
                <a:solidFill>
                  <a:srgbClr val="1F2328"/>
                </a:solidFill>
                <a:effectLst/>
                <a:highlight>
                  <a:srgbClr val="FFFFFF"/>
                </a:highlight>
                <a:latin typeface="-apple-system"/>
              </a:rPr>
              <a:t> (Value Object):</a:t>
            </a:r>
            <a:r>
              <a:rPr lang="en-US" b="0" i="0" cap="none" dirty="0">
                <a:solidFill>
                  <a:srgbClr val="1F2328"/>
                </a:solidFill>
                <a:effectLst/>
                <a:highlight>
                  <a:srgbClr val="FFFFFF"/>
                </a:highlight>
                <a:latin typeface="-apple-system"/>
              </a:rPr>
              <a:t> A unique identifier for a product.</a:t>
            </a:r>
          </a:p>
          <a:p>
            <a:r>
              <a:rPr lang="en-US" b="1" i="0" cap="none" dirty="0">
                <a:solidFill>
                  <a:srgbClr val="1F2328"/>
                </a:solidFill>
                <a:effectLst/>
                <a:highlight>
                  <a:srgbClr val="FFFFFF"/>
                </a:highlight>
                <a:latin typeface="-apple-system"/>
              </a:rPr>
              <a:t>Business Rule (Invariant): </a:t>
            </a:r>
            <a:r>
              <a:rPr lang="en-US" i="0" cap="none" dirty="0">
                <a:solidFill>
                  <a:srgbClr val="1F2328"/>
                </a:solidFill>
                <a:effectLst/>
                <a:highlight>
                  <a:srgbClr val="FFFFFF"/>
                </a:highlight>
                <a:latin typeface="-apple-system"/>
              </a:rPr>
              <a:t>The total cost of the cart must always equal the sum of the costs of all items in the cart.</a:t>
            </a:r>
          </a:p>
        </p:txBody>
      </p:sp>
    </p:spTree>
    <p:extLst>
      <p:ext uri="{BB962C8B-B14F-4D97-AF65-F5344CB8AC3E}">
        <p14:creationId xmlns:p14="http://schemas.microsoft.com/office/powerpoint/2010/main" val="1040769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b="1" cap="none" dirty="0">
                <a:latin typeface="Arial" panose="020B0604020202020204" pitchFamily="34" charset="0"/>
                <a:cs typeface="Arial" panose="020B0604020202020204" pitchFamily="34" charset="0"/>
              </a:rPr>
              <a:t>Chapter 1: Problem definition </a:t>
            </a:r>
            <a:br>
              <a:rPr lang="en-US" sz="1400" b="1" cap="none" dirty="0">
                <a:latin typeface="Arial" panose="020B0604020202020204" pitchFamily="34" charset="0"/>
                <a:cs typeface="Arial" panose="020B0604020202020204" pitchFamily="34" charset="0"/>
              </a:rPr>
            </a:br>
            <a:endParaRPr lang="en-US" sz="1400" b="1" cap="none" dirty="0">
              <a:latin typeface="Arial" panose="020B0604020202020204" pitchFamily="34" charset="0"/>
              <a:cs typeface="Arial" panose="020B0604020202020204" pitchFamily="34" charset="0"/>
            </a:endParaRPr>
          </a:p>
        </p:txBody>
      </p:sp>
      <p:pic>
        <p:nvPicPr>
          <p:cNvPr id="7" name="Content Placeholder 6"/>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114640" y="1752222"/>
            <a:ext cx="8414649" cy="4456990"/>
          </a:xfrm>
        </p:spPr>
      </p:pic>
    </p:spTree>
    <p:extLst>
      <p:ext uri="{BB962C8B-B14F-4D97-AF65-F5344CB8AC3E}">
        <p14:creationId xmlns:p14="http://schemas.microsoft.com/office/powerpoint/2010/main" val="11952451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sz="1400" cap="none" dirty="0">
              <a:latin typeface="Arial" panose="020B0604020202020204" pitchFamily="34" charset="0"/>
              <a:cs typeface="Arial" panose="020B0604020202020204" pitchFamily="34" charset="0"/>
            </a:endParaRPr>
          </a:p>
        </p:txBody>
      </p:sp>
      <p:pic>
        <p:nvPicPr>
          <p:cNvPr id="5" name="Content Placeholder 4">
            <a:extLst>
              <a:ext uri="{FF2B5EF4-FFF2-40B4-BE49-F238E27FC236}">
                <a16:creationId xmlns:a16="http://schemas.microsoft.com/office/drawing/2014/main" id="{35007C89-F388-E3B3-9A75-120E531A12A3}"/>
              </a:ext>
            </a:extLst>
          </p:cNvPr>
          <p:cNvPicPr>
            <a:picLocks noGrp="1" noChangeAspect="1"/>
          </p:cNvPicPr>
          <p:nvPr>
            <p:ph sz="quarter" idx="13"/>
          </p:nvPr>
        </p:nvPicPr>
        <p:blipFill>
          <a:blip r:embed="rId2"/>
          <a:stretch>
            <a:fillRect/>
          </a:stretch>
        </p:blipFill>
        <p:spPr>
          <a:xfrm>
            <a:off x="2127246" y="398872"/>
            <a:ext cx="8413753" cy="6060255"/>
          </a:xfrm>
        </p:spPr>
      </p:pic>
    </p:spTree>
    <p:extLst>
      <p:ext uri="{BB962C8B-B14F-4D97-AF65-F5344CB8AC3E}">
        <p14:creationId xmlns:p14="http://schemas.microsoft.com/office/powerpoint/2010/main" val="6651822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b="1" cap="none" dirty="0">
                <a:latin typeface="Arial" panose="020B0604020202020204" pitchFamily="34" charset="0"/>
                <a:cs typeface="Arial" panose="020B0604020202020204" pitchFamily="34" charset="0"/>
              </a:rPr>
              <a:t>In this example:</a:t>
            </a:r>
            <a:br>
              <a:rPr lang="en-US" sz="1400" b="1" cap="none" dirty="0">
                <a:latin typeface="Arial" panose="020B0604020202020204" pitchFamily="34" charset="0"/>
                <a:cs typeface="Arial" panose="020B0604020202020204" pitchFamily="34" charset="0"/>
              </a:rPr>
            </a:br>
            <a:br>
              <a:rPr lang="en-US" sz="1400" b="1" cap="none" dirty="0">
                <a:latin typeface="Arial" panose="020B0604020202020204" pitchFamily="34" charset="0"/>
                <a:cs typeface="Arial" panose="020B0604020202020204" pitchFamily="34" charset="0"/>
              </a:rPr>
            </a:br>
            <a:endParaRPr lang="en-US" sz="1400" b="1" cap="none" dirty="0">
              <a:latin typeface="Arial" panose="020B0604020202020204" pitchFamily="34" charset="0"/>
              <a:cs typeface="Arial" panose="020B0604020202020204" pitchFamily="34" charset="0"/>
            </a:endParaRPr>
          </a:p>
        </p:txBody>
      </p:sp>
      <p:sp>
        <p:nvSpPr>
          <p:cNvPr id="3" name="Content Placeholder 2"/>
          <p:cNvSpPr>
            <a:spLocks noGrp="1"/>
          </p:cNvSpPr>
          <p:nvPr>
            <p:ph sz="quarter" idx="13"/>
          </p:nvPr>
        </p:nvSpPr>
        <p:spPr/>
        <p:txBody>
          <a:bodyPr>
            <a:normAutofit fontScale="85000" lnSpcReduction="10000"/>
          </a:bodyPr>
          <a:lstStyle/>
          <a:p>
            <a:pPr algn="just"/>
            <a:r>
              <a:rPr lang="en-US" b="0" i="0" cap="none" dirty="0">
                <a:solidFill>
                  <a:srgbClr val="1F2328"/>
                </a:solidFill>
                <a:effectLst/>
                <a:highlight>
                  <a:srgbClr val="FFFFFF"/>
                </a:highlight>
                <a:latin typeface="-apple-system"/>
              </a:rPr>
              <a:t>1- The </a:t>
            </a:r>
            <a:r>
              <a:rPr lang="en-US" b="1" i="0" cap="none" dirty="0" err="1">
                <a:solidFill>
                  <a:srgbClr val="1F2328"/>
                </a:solidFill>
                <a:effectLst/>
                <a:highlight>
                  <a:srgbClr val="FFFFFF"/>
                </a:highlight>
                <a:latin typeface="-apple-system"/>
              </a:rPr>
              <a:t>ShoppingCart</a:t>
            </a:r>
            <a:r>
              <a:rPr lang="en-US" b="0" i="0" cap="none" dirty="0">
                <a:solidFill>
                  <a:srgbClr val="1F2328"/>
                </a:solidFill>
                <a:effectLst/>
                <a:highlight>
                  <a:srgbClr val="FFFFFF"/>
                </a:highlight>
                <a:latin typeface="-apple-system"/>
              </a:rPr>
              <a:t> class (aggregate root) manages all modifications to the cart's contents.</a:t>
            </a:r>
          </a:p>
          <a:p>
            <a:pPr algn="just"/>
            <a:r>
              <a:rPr lang="en-US" b="0" i="0" cap="none" dirty="0">
                <a:solidFill>
                  <a:srgbClr val="1F2328"/>
                </a:solidFill>
                <a:effectLst/>
                <a:highlight>
                  <a:srgbClr val="FFFFFF"/>
                </a:highlight>
                <a:latin typeface="-apple-system"/>
              </a:rPr>
              <a:t>2- It ensures the </a:t>
            </a:r>
            <a:r>
              <a:rPr lang="en-US" b="1" i="0" cap="none" dirty="0">
                <a:solidFill>
                  <a:srgbClr val="1F2328"/>
                </a:solidFill>
                <a:effectLst/>
                <a:highlight>
                  <a:srgbClr val="FFFFFF"/>
                </a:highlight>
                <a:latin typeface="-apple-system"/>
              </a:rPr>
              <a:t>invariant</a:t>
            </a:r>
            <a:r>
              <a:rPr lang="en-US" b="0" i="0" cap="none" dirty="0">
                <a:solidFill>
                  <a:srgbClr val="1F2328"/>
                </a:solidFill>
                <a:effectLst/>
                <a:highlight>
                  <a:srgbClr val="FFFFFF"/>
                </a:highlight>
                <a:latin typeface="-apple-system"/>
              </a:rPr>
              <a:t> (total cost is correct) is maintained after any changes such as adding or removing items.</a:t>
            </a:r>
          </a:p>
          <a:p>
            <a:pPr algn="just"/>
            <a:r>
              <a:rPr lang="en-US" b="0" i="0" cap="none" dirty="0">
                <a:solidFill>
                  <a:srgbClr val="1F2328"/>
                </a:solidFill>
                <a:effectLst/>
                <a:highlight>
                  <a:srgbClr val="FFFFFF"/>
                </a:highlight>
                <a:latin typeface="-apple-system"/>
              </a:rPr>
              <a:t>3- All interactions with </a:t>
            </a:r>
            <a:r>
              <a:rPr lang="en-US" b="1" i="0" cap="none" dirty="0" err="1">
                <a:solidFill>
                  <a:srgbClr val="1F2328"/>
                </a:solidFill>
                <a:effectLst/>
                <a:highlight>
                  <a:srgbClr val="FFFFFF"/>
                </a:highlight>
                <a:latin typeface="-apple-system"/>
              </a:rPr>
              <a:t>CartItem</a:t>
            </a:r>
            <a:r>
              <a:rPr lang="en-US" b="0" i="0" cap="none" dirty="0">
                <a:solidFill>
                  <a:srgbClr val="1F2328"/>
                </a:solidFill>
                <a:effectLst/>
                <a:highlight>
                  <a:srgbClr val="FFFFFF"/>
                </a:highlight>
                <a:latin typeface="-apple-system"/>
              </a:rPr>
              <a:t> objects go through the </a:t>
            </a:r>
            <a:r>
              <a:rPr lang="en-US" b="1" i="0" cap="none" dirty="0" err="1">
                <a:solidFill>
                  <a:srgbClr val="1F2328"/>
                </a:solidFill>
                <a:effectLst/>
                <a:highlight>
                  <a:srgbClr val="FFFFFF"/>
                </a:highlight>
                <a:latin typeface="-apple-system"/>
              </a:rPr>
              <a:t>ShoppingCart</a:t>
            </a:r>
            <a:r>
              <a:rPr lang="en-US" b="0" i="0" cap="none" dirty="0">
                <a:solidFill>
                  <a:srgbClr val="1F2328"/>
                </a:solidFill>
                <a:effectLst/>
                <a:highlight>
                  <a:srgbClr val="FFFFFF"/>
                </a:highlight>
                <a:latin typeface="-apple-system"/>
              </a:rPr>
              <a:t>, which controls and checks the consistency of its internal state. This model allows the application to maintain consistent rules about how products are added or removed, ensuring data integrity and business rule enforcement within the shopping cart system.</a:t>
            </a:r>
          </a:p>
          <a:p>
            <a:pPr algn="just"/>
            <a:r>
              <a:rPr lang="en-US" b="0" i="0" cap="none" dirty="0">
                <a:solidFill>
                  <a:srgbClr val="1F2328"/>
                </a:solidFill>
                <a:effectLst/>
                <a:highlight>
                  <a:srgbClr val="FFFFFF"/>
                </a:highlight>
                <a:latin typeface="-apple-system"/>
              </a:rPr>
              <a:t>(According to the previous rule) only Aggregate Root can be directly retrieved from the database by Query. In other words, a Repository is defined for each Aggregate Root, and other objects cannot be retrieved directly and must be retrieved by the corresponding Aggregate Root. Also, direct access to save or edit an entity inside an Aggregate is meaningless, and database transactions are meaningful at the level of an Aggregate.</a:t>
            </a:r>
          </a:p>
          <a:p>
            <a:endParaRPr lang="en-US" dirty="0"/>
          </a:p>
        </p:txBody>
      </p:sp>
    </p:spTree>
    <p:extLst>
      <p:ext uri="{BB962C8B-B14F-4D97-AF65-F5344CB8AC3E}">
        <p14:creationId xmlns:p14="http://schemas.microsoft.com/office/powerpoint/2010/main" val="42434073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b="1" cap="none" dirty="0">
                <a:latin typeface="Arial" panose="020B0604020202020204" pitchFamily="34" charset="0"/>
                <a:cs typeface="Arial" panose="020B0604020202020204" pitchFamily="34" charset="0"/>
              </a:rPr>
              <a:t>One Aggregate = One Repository</a:t>
            </a:r>
          </a:p>
        </p:txBody>
      </p:sp>
      <p:sp>
        <p:nvSpPr>
          <p:cNvPr id="3" name="Content Placeholder 2"/>
          <p:cNvSpPr>
            <a:spLocks noGrp="1"/>
          </p:cNvSpPr>
          <p:nvPr>
            <p:ph sz="quarter" idx="13"/>
          </p:nvPr>
        </p:nvSpPr>
        <p:spPr/>
        <p:txBody>
          <a:bodyPr/>
          <a:lstStyle/>
          <a:p>
            <a:pPr algn="just"/>
            <a:r>
              <a:rPr lang="en-US" cap="none" dirty="0"/>
              <a:t>Once you define certain entities to be aggregates, we need to apply the rule that they are the only entities that are publicly accessible to the outside world. In other words, the only repositories we are allowed should be repositories that return aggregates.</a:t>
            </a:r>
          </a:p>
          <a:p>
            <a:pPr algn="just"/>
            <a:r>
              <a:rPr lang="en-US" b="0" i="0" cap="none" dirty="0">
                <a:solidFill>
                  <a:srgbClr val="1F2328"/>
                </a:solidFill>
                <a:effectLst/>
                <a:highlight>
                  <a:srgbClr val="FFFFFF"/>
                </a:highlight>
                <a:latin typeface="-apple-system"/>
              </a:rPr>
              <a:t>In our case, we’ll switch from </a:t>
            </a:r>
            <a:r>
              <a:rPr lang="en-US" b="1" i="0" cap="none" dirty="0" err="1">
                <a:solidFill>
                  <a:srgbClr val="1F2328"/>
                </a:solidFill>
                <a:effectLst/>
                <a:highlight>
                  <a:srgbClr val="FFFFFF"/>
                </a:highlight>
                <a:latin typeface="-apple-system"/>
              </a:rPr>
              <a:t>Batchepository</a:t>
            </a:r>
            <a:r>
              <a:rPr lang="en-US" b="0" i="0" cap="none" dirty="0">
                <a:solidFill>
                  <a:srgbClr val="1F2328"/>
                </a:solidFill>
                <a:effectLst/>
                <a:highlight>
                  <a:srgbClr val="FFFFFF"/>
                </a:highlight>
                <a:latin typeface="-apple-system"/>
              </a:rPr>
              <a:t> to </a:t>
            </a:r>
            <a:r>
              <a:rPr lang="en-US" b="1" i="0" cap="none" dirty="0" err="1">
                <a:solidFill>
                  <a:srgbClr val="1F2328"/>
                </a:solidFill>
                <a:effectLst/>
                <a:highlight>
                  <a:srgbClr val="FFFFFF"/>
                </a:highlight>
                <a:latin typeface="-apple-system"/>
              </a:rPr>
              <a:t>ProductRepository</a:t>
            </a:r>
            <a:r>
              <a:rPr lang="en-US" b="0" i="0" cap="none" dirty="0">
                <a:solidFill>
                  <a:srgbClr val="1F2328"/>
                </a:solidFill>
                <a:effectLst/>
                <a:highlight>
                  <a:srgbClr val="FFFFFF"/>
                </a:highlight>
                <a:latin typeface="-apple-system"/>
              </a:rPr>
              <a:t>: </a:t>
            </a:r>
            <a:r>
              <a:rPr lang="en-US" b="0" i="0" cap="none" dirty="0">
                <a:solidFill>
                  <a:srgbClr val="1F2328"/>
                </a:solidFill>
                <a:effectLst/>
                <a:highlight>
                  <a:srgbClr val="FFFFFF"/>
                </a:highlight>
                <a:latin typeface="-apple-system"/>
                <a:hlinkClick r:id="rId2"/>
              </a:rPr>
              <a:t>GitHub Link</a:t>
            </a:r>
            <a:endParaRPr lang="en-US" b="0" i="0" cap="none" dirty="0">
              <a:solidFill>
                <a:srgbClr val="1F2328"/>
              </a:solidFill>
              <a:effectLst/>
              <a:highlight>
                <a:srgbClr val="FFFFFF"/>
              </a:highlight>
              <a:latin typeface="-apple-system"/>
            </a:endParaRPr>
          </a:p>
          <a:p>
            <a:pPr algn="just"/>
            <a:r>
              <a:rPr lang="en-US" cap="none" dirty="0">
                <a:solidFill>
                  <a:srgbClr val="1F2328"/>
                </a:solidFill>
                <a:highlight>
                  <a:srgbClr val="FFFFFF"/>
                </a:highlight>
                <a:latin typeface="-apple-system"/>
              </a:rPr>
              <a:t>Here is our service layer: </a:t>
            </a:r>
            <a:r>
              <a:rPr lang="en-US" cap="none" dirty="0">
                <a:solidFill>
                  <a:srgbClr val="1F2328"/>
                </a:solidFill>
                <a:highlight>
                  <a:srgbClr val="FFFFFF"/>
                </a:highlight>
                <a:latin typeface="-apple-system"/>
                <a:hlinkClick r:id="rId3"/>
              </a:rPr>
              <a:t>GitHub Link</a:t>
            </a:r>
            <a:endParaRPr lang="en-US" cap="none" dirty="0"/>
          </a:p>
        </p:txBody>
      </p:sp>
    </p:spTree>
    <p:extLst>
      <p:ext uri="{BB962C8B-B14F-4D97-AF65-F5344CB8AC3E}">
        <p14:creationId xmlns:p14="http://schemas.microsoft.com/office/powerpoint/2010/main" val="2930026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b="1" cap="none" dirty="0">
                <a:latin typeface="Arial" panose="020B0604020202020204" pitchFamily="34" charset="0"/>
                <a:cs typeface="Arial" panose="020B0604020202020204" pitchFamily="34" charset="0"/>
              </a:rPr>
              <a:t>Part I Recap</a:t>
            </a:r>
          </a:p>
        </p:txBody>
      </p:sp>
      <p:pic>
        <p:nvPicPr>
          <p:cNvPr id="5" name="Content Placeholder 4">
            <a:extLst>
              <a:ext uri="{FF2B5EF4-FFF2-40B4-BE49-F238E27FC236}">
                <a16:creationId xmlns:a16="http://schemas.microsoft.com/office/drawing/2014/main" id="{D407FAF0-6EAE-3CFC-9307-BFC794D19BAE}"/>
              </a:ext>
            </a:extLst>
          </p:cNvPr>
          <p:cNvPicPr>
            <a:picLocks noGrp="1" noChangeAspect="1"/>
          </p:cNvPicPr>
          <p:nvPr>
            <p:ph sz="quarter" idx="13"/>
          </p:nvPr>
        </p:nvPicPr>
        <p:blipFill>
          <a:blip r:embed="rId2"/>
          <a:stretch>
            <a:fillRect/>
          </a:stretch>
        </p:blipFill>
        <p:spPr>
          <a:xfrm>
            <a:off x="3379897" y="1601731"/>
            <a:ext cx="5432206" cy="5002270"/>
          </a:xfrm>
        </p:spPr>
      </p:pic>
    </p:spTree>
    <p:extLst>
      <p:ext uri="{BB962C8B-B14F-4D97-AF65-F5344CB8AC3E}">
        <p14:creationId xmlns:p14="http://schemas.microsoft.com/office/powerpoint/2010/main" val="41984831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b="1" cap="none" dirty="0">
                <a:latin typeface="Arial" panose="020B0604020202020204" pitchFamily="34" charset="0"/>
                <a:cs typeface="Arial" panose="020B0604020202020204" pitchFamily="34" charset="0"/>
              </a:rPr>
              <a:t>Part I Recap</a:t>
            </a:r>
            <a:endParaRPr lang="en-US" sz="1400" cap="none" dirty="0">
              <a:latin typeface="Arial" panose="020B0604020202020204" pitchFamily="34" charset="0"/>
              <a:cs typeface="Arial" panose="020B0604020202020204" pitchFamily="34" charset="0"/>
            </a:endParaRPr>
          </a:p>
        </p:txBody>
      </p:sp>
      <p:sp>
        <p:nvSpPr>
          <p:cNvPr id="3" name="Content Placeholder 2"/>
          <p:cNvSpPr>
            <a:spLocks noGrp="1"/>
          </p:cNvSpPr>
          <p:nvPr>
            <p:ph sz="quarter" idx="13"/>
          </p:nvPr>
        </p:nvSpPr>
        <p:spPr/>
        <p:txBody>
          <a:bodyPr>
            <a:normAutofit fontScale="85000" lnSpcReduction="10000"/>
          </a:bodyPr>
          <a:lstStyle/>
          <a:p>
            <a:pPr algn="just"/>
            <a:r>
              <a:rPr lang="en-US" b="0" i="0" cap="none" dirty="0">
                <a:solidFill>
                  <a:srgbClr val="1F2328"/>
                </a:solidFill>
                <a:effectLst/>
                <a:highlight>
                  <a:srgbClr val="FFFFFF"/>
                </a:highlight>
                <a:latin typeface="-apple-system"/>
              </a:rPr>
              <a:t>We’ve decoupled the infrastructural parts of our system, like the database and API handlers This helps us to keep our codebase well organized and stops us from building a big ball of mud.</a:t>
            </a:r>
          </a:p>
          <a:p>
            <a:pPr algn="just"/>
            <a:r>
              <a:rPr lang="en-US" b="0" i="0" cap="none" dirty="0">
                <a:solidFill>
                  <a:srgbClr val="1F2328"/>
                </a:solidFill>
                <a:effectLst/>
                <a:highlight>
                  <a:srgbClr val="FFFFFF"/>
                </a:highlight>
                <a:latin typeface="-apple-system"/>
              </a:rPr>
              <a:t>Lastly, we’ve talked about the idea of consistency boundaries. We don’t want to lock our entire system whenever we make a change, so we have to choose which parts are consistent with one another.</a:t>
            </a:r>
            <a:endParaRPr lang="en-US" cap="none" dirty="0">
              <a:solidFill>
                <a:srgbClr val="1F2328"/>
              </a:solidFill>
              <a:highlight>
                <a:srgbClr val="FFFFFF"/>
              </a:highlight>
              <a:latin typeface="-apple-system"/>
            </a:endParaRPr>
          </a:p>
          <a:p>
            <a:pPr algn="just"/>
            <a:r>
              <a:rPr lang="en-US" b="0" i="0" cap="none" dirty="0">
                <a:solidFill>
                  <a:srgbClr val="1F2328"/>
                </a:solidFill>
                <a:effectLst/>
                <a:highlight>
                  <a:srgbClr val="FFFFFF"/>
                </a:highlight>
                <a:latin typeface="-apple-system"/>
              </a:rPr>
              <a:t>For a small system, this is everything you need to go and play with the ideas of domain-driven design. You now have the tools to build database-agnostic domain models that represent the shared language of your business experts. Hurrah!</a:t>
            </a:r>
          </a:p>
          <a:p>
            <a:pPr algn="just"/>
            <a:r>
              <a:rPr lang="en-US" b="0" i="0" cap="none" dirty="0">
                <a:solidFill>
                  <a:srgbClr val="1F2328"/>
                </a:solidFill>
                <a:effectLst/>
                <a:highlight>
                  <a:srgbClr val="FFFFFF"/>
                </a:highlight>
                <a:latin typeface="-apple-system"/>
              </a:rPr>
              <a:t>If your app is essentially a simple CRUD wrapper around a database and isn’t likely to be anything more than that in the foreseeable future, you don’t need these patterns. Go ahead and use Django, and save yourself a lot of bother.</a:t>
            </a:r>
          </a:p>
          <a:p>
            <a:endParaRPr lang="en-US" dirty="0"/>
          </a:p>
        </p:txBody>
      </p:sp>
    </p:spTree>
    <p:extLst>
      <p:ext uri="{BB962C8B-B14F-4D97-AF65-F5344CB8AC3E}">
        <p14:creationId xmlns:p14="http://schemas.microsoft.com/office/powerpoint/2010/main" val="27493613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b="1" cap="none" dirty="0">
                <a:latin typeface="Arial" panose="020B0604020202020204" pitchFamily="34" charset="0"/>
                <a:cs typeface="Arial" panose="020B0604020202020204" pitchFamily="34" charset="0"/>
              </a:rPr>
              <a:t>Event-Driven Architecture</a:t>
            </a:r>
            <a:br>
              <a:rPr lang="en-US" sz="1400" b="1" cap="none" dirty="0">
                <a:latin typeface="Arial" panose="020B0604020202020204" pitchFamily="34" charset="0"/>
                <a:cs typeface="Arial" panose="020B0604020202020204" pitchFamily="34" charset="0"/>
              </a:rPr>
            </a:br>
            <a:endParaRPr lang="en-US" sz="1400" b="1" cap="none" dirty="0">
              <a:latin typeface="Arial" panose="020B0604020202020204" pitchFamily="34" charset="0"/>
              <a:cs typeface="Arial" panose="020B0604020202020204" pitchFamily="34" charset="0"/>
            </a:endParaRPr>
          </a:p>
        </p:txBody>
      </p:sp>
      <p:sp>
        <p:nvSpPr>
          <p:cNvPr id="3" name="Content Placeholder 2"/>
          <p:cNvSpPr>
            <a:spLocks noGrp="1"/>
          </p:cNvSpPr>
          <p:nvPr>
            <p:ph sz="quarter" idx="13"/>
          </p:nvPr>
        </p:nvSpPr>
        <p:spPr/>
        <p:txBody>
          <a:bodyPr/>
          <a:lstStyle/>
          <a:p>
            <a:pPr algn="just"/>
            <a:r>
              <a:rPr lang="en-US" b="0" i="0" cap="none" dirty="0">
                <a:solidFill>
                  <a:srgbClr val="1F2328"/>
                </a:solidFill>
                <a:effectLst/>
                <a:highlight>
                  <a:srgbClr val="FFFFFF"/>
                </a:highlight>
                <a:latin typeface="-apple-system"/>
              </a:rPr>
              <a:t>In Part II, we’ll show how the techniques from Part I can be extended to distributed systems.</a:t>
            </a:r>
          </a:p>
          <a:p>
            <a:pPr algn="just"/>
            <a:r>
              <a:rPr lang="en-US" b="0" i="0" cap="none" dirty="0">
                <a:solidFill>
                  <a:srgbClr val="1F2328"/>
                </a:solidFill>
                <a:effectLst/>
                <a:highlight>
                  <a:srgbClr val="FFFFFF"/>
                </a:highlight>
                <a:latin typeface="-apple-system"/>
              </a:rPr>
              <a:t>We’ll zoom out to look at how we can compose a system from many small components that interact through asynchronous message passing. </a:t>
            </a:r>
            <a:endParaRPr lang="en-US" cap="none" dirty="0">
              <a:solidFill>
                <a:srgbClr val="1F2328"/>
              </a:solidFill>
              <a:highlight>
                <a:srgbClr val="FFFFFF"/>
              </a:highlight>
              <a:latin typeface="-apple-system"/>
            </a:endParaRPr>
          </a:p>
          <a:p>
            <a:pPr algn="just"/>
            <a:r>
              <a:rPr lang="en-US" b="0" i="0" cap="none" dirty="0">
                <a:solidFill>
                  <a:srgbClr val="1F2328"/>
                </a:solidFill>
                <a:effectLst/>
                <a:highlight>
                  <a:srgbClr val="FFFFFF"/>
                </a:highlight>
                <a:latin typeface="-apple-system"/>
              </a:rPr>
              <a:t>We’ll see how our Service Layer and Unit of Work patterns allow us to reconfigure our app to run as an asynchronous message processor</a:t>
            </a:r>
          </a:p>
          <a:p>
            <a:endParaRPr lang="en-US" dirty="0"/>
          </a:p>
        </p:txBody>
      </p:sp>
    </p:spTree>
    <p:extLst>
      <p:ext uri="{BB962C8B-B14F-4D97-AF65-F5344CB8AC3E}">
        <p14:creationId xmlns:p14="http://schemas.microsoft.com/office/powerpoint/2010/main" val="10450989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b="1" cap="none" dirty="0">
                <a:latin typeface="Arial" panose="020B0604020202020204" pitchFamily="34" charset="0"/>
                <a:cs typeface="Arial" panose="020B0604020202020204" pitchFamily="34" charset="0"/>
              </a:rPr>
              <a:t>Chapter 8: Events and the Message Bus</a:t>
            </a:r>
            <a:br>
              <a:rPr lang="en-US" sz="1400" b="1" cap="none" dirty="0">
                <a:latin typeface="Arial" panose="020B0604020202020204" pitchFamily="34" charset="0"/>
                <a:cs typeface="Arial" panose="020B0604020202020204" pitchFamily="34" charset="0"/>
              </a:rPr>
            </a:br>
            <a:endParaRPr lang="en-US" sz="1400" b="1" cap="none" dirty="0">
              <a:latin typeface="Arial" panose="020B0604020202020204" pitchFamily="34" charset="0"/>
              <a:cs typeface="Arial" panose="020B0604020202020204" pitchFamily="34" charset="0"/>
            </a:endParaRPr>
          </a:p>
        </p:txBody>
      </p:sp>
      <p:sp>
        <p:nvSpPr>
          <p:cNvPr id="3" name="Content Placeholder 2"/>
          <p:cNvSpPr>
            <a:spLocks noGrp="1"/>
          </p:cNvSpPr>
          <p:nvPr>
            <p:ph sz="quarter" idx="13"/>
          </p:nvPr>
        </p:nvSpPr>
        <p:spPr/>
        <p:txBody>
          <a:bodyPr/>
          <a:lstStyle/>
          <a:p>
            <a:pPr algn="just"/>
            <a:r>
              <a:rPr lang="en-US" cap="none" dirty="0"/>
              <a:t>Our example will be a typical notification requirement: when we can’t allocate an order because we’re out of stock, we should alert the buying team.</a:t>
            </a:r>
          </a:p>
          <a:p>
            <a:pPr algn="just"/>
            <a:r>
              <a:rPr lang="en-US" cap="none" dirty="0"/>
              <a:t>They’ll go and fix the problem by buying more stock, and all will be well.</a:t>
            </a:r>
          </a:p>
          <a:p>
            <a:pPr algn="just"/>
            <a:r>
              <a:rPr lang="en-US" b="0" i="0" cap="none" dirty="0">
                <a:solidFill>
                  <a:srgbClr val="1F2328"/>
                </a:solidFill>
                <a:effectLst/>
                <a:highlight>
                  <a:srgbClr val="FFFFFF"/>
                </a:highlight>
                <a:latin typeface="-apple-system"/>
              </a:rPr>
              <a:t>For a first version, our product owner says we can just send the alert by email.</a:t>
            </a:r>
            <a:endParaRPr lang="en-US" cap="none" dirty="0"/>
          </a:p>
        </p:txBody>
      </p:sp>
    </p:spTree>
    <p:extLst>
      <p:ext uri="{BB962C8B-B14F-4D97-AF65-F5344CB8AC3E}">
        <p14:creationId xmlns:p14="http://schemas.microsoft.com/office/powerpoint/2010/main" val="31265897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sz="1400" cap="none" dirty="0">
              <a:latin typeface="Arial" panose="020B0604020202020204" pitchFamily="34" charset="0"/>
              <a:cs typeface="Arial" panose="020B0604020202020204" pitchFamily="34" charset="0"/>
            </a:endParaRPr>
          </a:p>
        </p:txBody>
      </p:sp>
      <p:pic>
        <p:nvPicPr>
          <p:cNvPr id="5" name="Content Placeholder 4">
            <a:extLst>
              <a:ext uri="{FF2B5EF4-FFF2-40B4-BE49-F238E27FC236}">
                <a16:creationId xmlns:a16="http://schemas.microsoft.com/office/drawing/2014/main" id="{47B596D3-BA95-741C-44E4-80956C33476B}"/>
              </a:ext>
            </a:extLst>
          </p:cNvPr>
          <p:cNvPicPr>
            <a:picLocks noGrp="1" noChangeAspect="1"/>
          </p:cNvPicPr>
          <p:nvPr>
            <p:ph sz="quarter" idx="13"/>
          </p:nvPr>
        </p:nvPicPr>
        <p:blipFill>
          <a:blip r:embed="rId2"/>
          <a:stretch>
            <a:fillRect/>
          </a:stretch>
        </p:blipFill>
        <p:spPr>
          <a:xfrm>
            <a:off x="2171856" y="1100666"/>
            <a:ext cx="8280697" cy="5257801"/>
          </a:xfrm>
        </p:spPr>
      </p:pic>
    </p:spTree>
    <p:extLst>
      <p:ext uri="{BB962C8B-B14F-4D97-AF65-F5344CB8AC3E}">
        <p14:creationId xmlns:p14="http://schemas.microsoft.com/office/powerpoint/2010/main" val="10923915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b="1" cap="none" dirty="0">
                <a:latin typeface="Arial" panose="020B0604020202020204" pitchFamily="34" charset="0"/>
                <a:cs typeface="Arial" panose="020B0604020202020204" pitchFamily="34" charset="0"/>
              </a:rPr>
              <a:t>First, Let’s Avoid Making a Mess of Our Web Controllers</a:t>
            </a:r>
          </a:p>
        </p:txBody>
      </p:sp>
      <p:pic>
        <p:nvPicPr>
          <p:cNvPr id="5" name="Content Placeholder 4">
            <a:extLst>
              <a:ext uri="{FF2B5EF4-FFF2-40B4-BE49-F238E27FC236}">
                <a16:creationId xmlns:a16="http://schemas.microsoft.com/office/drawing/2014/main" id="{30095429-4B6A-4812-38FB-D0D343537D14}"/>
              </a:ext>
            </a:extLst>
          </p:cNvPr>
          <p:cNvPicPr>
            <a:picLocks noGrp="1" noChangeAspect="1"/>
          </p:cNvPicPr>
          <p:nvPr>
            <p:ph sz="quarter" idx="13"/>
          </p:nvPr>
        </p:nvPicPr>
        <p:blipFill>
          <a:blip r:embed="rId2"/>
          <a:stretch>
            <a:fillRect/>
          </a:stretch>
        </p:blipFill>
        <p:spPr>
          <a:xfrm>
            <a:off x="3183165" y="1660277"/>
            <a:ext cx="5469770" cy="3866964"/>
          </a:xfrm>
        </p:spPr>
      </p:pic>
      <p:sp>
        <p:nvSpPr>
          <p:cNvPr id="6" name="TextBox 5">
            <a:extLst>
              <a:ext uri="{FF2B5EF4-FFF2-40B4-BE49-F238E27FC236}">
                <a16:creationId xmlns:a16="http://schemas.microsoft.com/office/drawing/2014/main" id="{5B7CF46D-A19B-A567-5DE3-48FF1D192F2B}"/>
              </a:ext>
            </a:extLst>
          </p:cNvPr>
          <p:cNvSpPr txBox="1"/>
          <p:nvPr/>
        </p:nvSpPr>
        <p:spPr>
          <a:xfrm>
            <a:off x="2603500" y="5639318"/>
            <a:ext cx="6985000" cy="1200329"/>
          </a:xfrm>
          <a:prstGeom prst="rect">
            <a:avLst/>
          </a:prstGeom>
          <a:noFill/>
        </p:spPr>
        <p:txBody>
          <a:bodyPr wrap="square" rtlCol="0">
            <a:spAutoFit/>
          </a:bodyPr>
          <a:lstStyle/>
          <a:p>
            <a:pPr algn="ctr"/>
            <a:r>
              <a:rPr lang="en-US" b="0" i="0" dirty="0">
                <a:solidFill>
                  <a:srgbClr val="1F2328"/>
                </a:solidFill>
                <a:effectLst/>
                <a:highlight>
                  <a:srgbClr val="FFFFFF"/>
                </a:highlight>
                <a:latin typeface="-apple-system"/>
              </a:rPr>
              <a:t>But Sending email isn’t the job of our HTTP layer, and we’d like to be able to unit test this new feature.</a:t>
            </a:r>
          </a:p>
          <a:p>
            <a:pPr algn="ctr"/>
            <a:br>
              <a:rPr lang="en-US" b="0" i="0" dirty="0">
                <a:solidFill>
                  <a:srgbClr val="1F2328"/>
                </a:solidFill>
                <a:effectLst/>
                <a:highlight>
                  <a:srgbClr val="FFFFFF"/>
                </a:highlight>
                <a:latin typeface="-apple-system"/>
              </a:rPr>
            </a:br>
            <a:endParaRPr lang="en-US" b="1" dirty="0"/>
          </a:p>
        </p:txBody>
      </p:sp>
    </p:spTree>
    <p:extLst>
      <p:ext uri="{BB962C8B-B14F-4D97-AF65-F5344CB8AC3E}">
        <p14:creationId xmlns:p14="http://schemas.microsoft.com/office/powerpoint/2010/main" val="21001237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b="1" cap="none" dirty="0">
                <a:latin typeface="Arial" panose="020B0604020202020204" pitchFamily="34" charset="0"/>
                <a:cs typeface="Arial" panose="020B0604020202020204" pitchFamily="34" charset="0"/>
              </a:rPr>
              <a:t>we may look at putting it right at the source, in the model</a:t>
            </a:r>
          </a:p>
        </p:txBody>
      </p:sp>
      <p:pic>
        <p:nvPicPr>
          <p:cNvPr id="5" name="Content Placeholder 4">
            <a:extLst>
              <a:ext uri="{FF2B5EF4-FFF2-40B4-BE49-F238E27FC236}">
                <a16:creationId xmlns:a16="http://schemas.microsoft.com/office/drawing/2014/main" id="{FC35A3B0-7BD8-A81C-0CC1-15D21E7C2117}"/>
              </a:ext>
            </a:extLst>
          </p:cNvPr>
          <p:cNvPicPr>
            <a:picLocks noGrp="1" noChangeAspect="1"/>
          </p:cNvPicPr>
          <p:nvPr>
            <p:ph sz="quarter" idx="13"/>
          </p:nvPr>
        </p:nvPicPr>
        <p:blipFill>
          <a:blip r:embed="rId2"/>
          <a:stretch>
            <a:fillRect/>
          </a:stretch>
        </p:blipFill>
        <p:spPr>
          <a:xfrm>
            <a:off x="2386051" y="1980998"/>
            <a:ext cx="7030431" cy="2896004"/>
          </a:xfrm>
        </p:spPr>
      </p:pic>
      <p:sp>
        <p:nvSpPr>
          <p:cNvPr id="6" name="TextBox 5">
            <a:extLst>
              <a:ext uri="{FF2B5EF4-FFF2-40B4-BE49-F238E27FC236}">
                <a16:creationId xmlns:a16="http://schemas.microsoft.com/office/drawing/2014/main" id="{485763C4-9B5C-BFF9-676D-E428D519E4EF}"/>
              </a:ext>
            </a:extLst>
          </p:cNvPr>
          <p:cNvSpPr txBox="1"/>
          <p:nvPr/>
        </p:nvSpPr>
        <p:spPr>
          <a:xfrm>
            <a:off x="1820333" y="5156200"/>
            <a:ext cx="7890934" cy="1200329"/>
          </a:xfrm>
          <a:prstGeom prst="rect">
            <a:avLst/>
          </a:prstGeom>
          <a:noFill/>
        </p:spPr>
        <p:txBody>
          <a:bodyPr wrap="square" rtlCol="0">
            <a:spAutoFit/>
          </a:bodyPr>
          <a:lstStyle/>
          <a:p>
            <a:pPr algn="ctr"/>
            <a:r>
              <a:rPr lang="en-US" b="0" i="0" dirty="0">
                <a:solidFill>
                  <a:srgbClr val="1F2328"/>
                </a:solidFill>
                <a:effectLst/>
                <a:highlight>
                  <a:srgbClr val="FFFFFF"/>
                </a:highlight>
                <a:latin typeface="-apple-system"/>
              </a:rPr>
              <a:t>But that’s even worse! We don’t want our model to have any dependencies on infrastructure concerns like </a:t>
            </a:r>
            <a:r>
              <a:rPr lang="en-US" b="1" i="0" dirty="0" err="1">
                <a:solidFill>
                  <a:srgbClr val="1F2328"/>
                </a:solidFill>
                <a:effectLst/>
                <a:highlight>
                  <a:srgbClr val="FFFFFF"/>
                </a:highlight>
                <a:latin typeface="-apple-system"/>
              </a:rPr>
              <a:t>email.send_mail</a:t>
            </a:r>
            <a:r>
              <a:rPr lang="en-US" b="0" i="0" dirty="0">
                <a:solidFill>
                  <a:srgbClr val="1F2328"/>
                </a:solidFill>
                <a:effectLst/>
                <a:highlight>
                  <a:srgbClr val="FFFFFF"/>
                </a:highlight>
                <a:latin typeface="-apple-system"/>
              </a:rPr>
              <a:t>. The domain model’s job is to know that we’re out of stock, but the responsibility of sending an alert belongs elsewhere.</a:t>
            </a:r>
            <a:endParaRPr lang="en-US" dirty="0"/>
          </a:p>
        </p:txBody>
      </p:sp>
    </p:spTree>
    <p:extLst>
      <p:ext uri="{BB962C8B-B14F-4D97-AF65-F5344CB8AC3E}">
        <p14:creationId xmlns:p14="http://schemas.microsoft.com/office/powerpoint/2010/main" val="2884215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b="1" cap="none" dirty="0">
                <a:latin typeface="Arial" panose="020B0604020202020204" pitchFamily="34" charset="0"/>
                <a:cs typeface="Arial" panose="020B0604020202020204" pitchFamily="34" charset="0"/>
              </a:rPr>
              <a:t>Chapter 1: Problem definition </a:t>
            </a:r>
            <a:br>
              <a:rPr lang="en-US" sz="1400" b="1" cap="none" dirty="0">
                <a:latin typeface="Arial" panose="020B0604020202020204" pitchFamily="34" charset="0"/>
                <a:cs typeface="Arial" panose="020B0604020202020204" pitchFamily="34" charset="0"/>
              </a:rPr>
            </a:br>
            <a:endParaRPr lang="en-US" sz="1400" b="1" cap="none" dirty="0">
              <a:latin typeface="Arial" panose="020B0604020202020204" pitchFamily="34" charset="0"/>
              <a:cs typeface="Arial" panose="020B0604020202020204" pitchFamily="34" charset="0"/>
            </a:endParaRPr>
          </a:p>
        </p:txBody>
      </p:sp>
      <p:pic>
        <p:nvPicPr>
          <p:cNvPr id="5" name="Content Placeholder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567257" y="1558834"/>
            <a:ext cx="7315948" cy="4885509"/>
          </a:xfrm>
        </p:spPr>
      </p:pic>
    </p:spTree>
    <p:extLst>
      <p:ext uri="{BB962C8B-B14F-4D97-AF65-F5344CB8AC3E}">
        <p14:creationId xmlns:p14="http://schemas.microsoft.com/office/powerpoint/2010/main" val="16701852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b="1" cap="none" dirty="0">
                <a:latin typeface="Arial" panose="020B0604020202020204" pitchFamily="34" charset="0"/>
                <a:cs typeface="Arial" panose="020B0604020202020204" pitchFamily="34" charset="0"/>
              </a:rPr>
              <a:t>Or the Service Layer!</a:t>
            </a:r>
          </a:p>
        </p:txBody>
      </p:sp>
      <p:pic>
        <p:nvPicPr>
          <p:cNvPr id="5" name="Content Placeholder 4">
            <a:extLst>
              <a:ext uri="{FF2B5EF4-FFF2-40B4-BE49-F238E27FC236}">
                <a16:creationId xmlns:a16="http://schemas.microsoft.com/office/drawing/2014/main" id="{632F734B-BF91-23E5-8294-E780DBBAFE54}"/>
              </a:ext>
            </a:extLst>
          </p:cNvPr>
          <p:cNvPicPr>
            <a:picLocks noGrp="1" noChangeAspect="1"/>
          </p:cNvPicPr>
          <p:nvPr>
            <p:ph sz="quarter" idx="13"/>
          </p:nvPr>
        </p:nvPicPr>
        <p:blipFill>
          <a:blip r:embed="rId2"/>
          <a:stretch>
            <a:fillRect/>
          </a:stretch>
        </p:blipFill>
        <p:spPr>
          <a:xfrm>
            <a:off x="3006130" y="1716881"/>
            <a:ext cx="6179740" cy="3424237"/>
          </a:xfrm>
        </p:spPr>
      </p:pic>
      <p:sp>
        <p:nvSpPr>
          <p:cNvPr id="6" name="TextBox 5">
            <a:extLst>
              <a:ext uri="{FF2B5EF4-FFF2-40B4-BE49-F238E27FC236}">
                <a16:creationId xmlns:a16="http://schemas.microsoft.com/office/drawing/2014/main" id="{5371A5DA-DF42-22AB-2DD3-4B11AB17C7AC}"/>
              </a:ext>
            </a:extLst>
          </p:cNvPr>
          <p:cNvSpPr txBox="1"/>
          <p:nvPr/>
        </p:nvSpPr>
        <p:spPr>
          <a:xfrm>
            <a:off x="1845733" y="5435600"/>
            <a:ext cx="8390467" cy="646331"/>
          </a:xfrm>
          <a:prstGeom prst="rect">
            <a:avLst/>
          </a:prstGeom>
          <a:noFill/>
        </p:spPr>
        <p:txBody>
          <a:bodyPr wrap="square" rtlCol="0">
            <a:spAutoFit/>
          </a:bodyPr>
          <a:lstStyle/>
          <a:p>
            <a:pPr algn="ctr"/>
            <a:r>
              <a:rPr lang="en-US" b="0" i="0" dirty="0">
                <a:solidFill>
                  <a:srgbClr val="1F2328"/>
                </a:solidFill>
                <a:effectLst/>
                <a:highlight>
                  <a:srgbClr val="FFFFFF"/>
                </a:highlight>
                <a:latin typeface="-apple-system"/>
              </a:rPr>
              <a:t>Catching an exception and reraising it? It could be worse, but it’s definitely making us unhappy. Why is it so hard to find a suitable home for this code?</a:t>
            </a:r>
            <a:endParaRPr lang="en-US" dirty="0"/>
          </a:p>
        </p:txBody>
      </p:sp>
    </p:spTree>
    <p:extLst>
      <p:ext uri="{BB962C8B-B14F-4D97-AF65-F5344CB8AC3E}">
        <p14:creationId xmlns:p14="http://schemas.microsoft.com/office/powerpoint/2010/main" val="10245942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b="1" cap="none" dirty="0">
                <a:latin typeface="Arial" panose="020B0604020202020204" pitchFamily="34" charset="0"/>
                <a:cs typeface="Arial" panose="020B0604020202020204" pitchFamily="34" charset="0"/>
              </a:rPr>
              <a:t>Single Responsibility Principle</a:t>
            </a:r>
          </a:p>
        </p:txBody>
      </p:sp>
      <p:sp>
        <p:nvSpPr>
          <p:cNvPr id="3" name="Content Placeholder 2"/>
          <p:cNvSpPr>
            <a:spLocks noGrp="1"/>
          </p:cNvSpPr>
          <p:nvPr>
            <p:ph sz="quarter" idx="13"/>
          </p:nvPr>
        </p:nvSpPr>
        <p:spPr/>
        <p:txBody>
          <a:bodyPr/>
          <a:lstStyle/>
          <a:p>
            <a:r>
              <a:rPr lang="en-US" b="1" i="0" cap="none" dirty="0">
                <a:solidFill>
                  <a:srgbClr val="1F2328"/>
                </a:solidFill>
                <a:effectLst/>
                <a:highlight>
                  <a:srgbClr val="FFFFFF"/>
                </a:highlight>
                <a:latin typeface="-apple-system"/>
              </a:rPr>
              <a:t>Rule of thumb:</a:t>
            </a:r>
            <a:r>
              <a:rPr lang="en-US" b="0" i="0" cap="none" dirty="0">
                <a:solidFill>
                  <a:srgbClr val="1F2328"/>
                </a:solidFill>
                <a:effectLst/>
                <a:highlight>
                  <a:srgbClr val="FFFFFF"/>
                </a:highlight>
                <a:latin typeface="-apple-system"/>
              </a:rPr>
              <a:t> if you can’t describe what your function does without using words like “</a:t>
            </a:r>
            <a:r>
              <a:rPr lang="en-US" b="1" i="0" cap="none" dirty="0">
                <a:solidFill>
                  <a:srgbClr val="1F2328"/>
                </a:solidFill>
                <a:effectLst/>
                <a:highlight>
                  <a:srgbClr val="FFFFFF"/>
                </a:highlight>
                <a:latin typeface="-apple-system"/>
              </a:rPr>
              <a:t>then</a:t>
            </a:r>
            <a:r>
              <a:rPr lang="en-US" b="0" i="0" cap="none" dirty="0">
                <a:solidFill>
                  <a:srgbClr val="1F2328"/>
                </a:solidFill>
                <a:effectLst/>
                <a:highlight>
                  <a:srgbClr val="FFFFFF"/>
                </a:highlight>
                <a:latin typeface="-apple-system"/>
              </a:rPr>
              <a:t>” or “</a:t>
            </a:r>
            <a:r>
              <a:rPr lang="en-US" b="1" i="0" cap="none" dirty="0">
                <a:solidFill>
                  <a:srgbClr val="1F2328"/>
                </a:solidFill>
                <a:effectLst/>
                <a:highlight>
                  <a:srgbClr val="FFFFFF"/>
                </a:highlight>
                <a:latin typeface="-apple-system"/>
              </a:rPr>
              <a:t>and</a:t>
            </a:r>
            <a:r>
              <a:rPr lang="en-US" b="0" i="0" cap="none" dirty="0">
                <a:solidFill>
                  <a:srgbClr val="1F2328"/>
                </a:solidFill>
                <a:effectLst/>
                <a:highlight>
                  <a:srgbClr val="FFFFFF"/>
                </a:highlight>
                <a:latin typeface="-apple-system"/>
              </a:rPr>
              <a:t>,” you might be violating the SRP.</a:t>
            </a:r>
          </a:p>
          <a:p>
            <a:r>
              <a:rPr lang="en-US" b="0" i="0" cap="none" dirty="0">
                <a:solidFill>
                  <a:srgbClr val="1F2328"/>
                </a:solidFill>
                <a:effectLst/>
                <a:highlight>
                  <a:srgbClr val="FFFFFF"/>
                </a:highlight>
                <a:latin typeface="-apple-system"/>
              </a:rPr>
              <a:t>We should be able to turn this feature on or off, or to switch to SMS notifications instead, without needing to change the rules of our domain model.</a:t>
            </a:r>
          </a:p>
          <a:p>
            <a:r>
              <a:rPr lang="en-US" b="0" i="0" cap="none" dirty="0">
                <a:solidFill>
                  <a:srgbClr val="1F2328"/>
                </a:solidFill>
                <a:effectLst/>
                <a:highlight>
                  <a:srgbClr val="FFFFFF"/>
                </a:highlight>
                <a:latin typeface="-apple-system"/>
              </a:rPr>
              <a:t>We’d also like to keep the service layer free of implementation details</a:t>
            </a:r>
            <a:endParaRPr lang="en-US" cap="none" dirty="0">
              <a:solidFill>
                <a:srgbClr val="1F2328"/>
              </a:solidFill>
              <a:highlight>
                <a:srgbClr val="FFFFFF"/>
              </a:highlight>
              <a:latin typeface="-apple-system"/>
            </a:endParaRPr>
          </a:p>
          <a:p>
            <a:endParaRPr lang="en-US" dirty="0"/>
          </a:p>
        </p:txBody>
      </p:sp>
    </p:spTree>
    <p:extLst>
      <p:ext uri="{BB962C8B-B14F-4D97-AF65-F5344CB8AC3E}">
        <p14:creationId xmlns:p14="http://schemas.microsoft.com/office/powerpoint/2010/main" val="13106892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b="1" cap="none" dirty="0">
                <a:latin typeface="Arial" panose="020B0604020202020204" pitchFamily="34" charset="0"/>
                <a:cs typeface="Arial" panose="020B0604020202020204" pitchFamily="34" charset="0"/>
              </a:rPr>
              <a:t>Domain Events and the Message Bus</a:t>
            </a:r>
          </a:p>
        </p:txBody>
      </p:sp>
      <p:sp>
        <p:nvSpPr>
          <p:cNvPr id="3" name="Content Placeholder 2"/>
          <p:cNvSpPr>
            <a:spLocks noGrp="1"/>
          </p:cNvSpPr>
          <p:nvPr>
            <p:ph sz="quarter" idx="13"/>
          </p:nvPr>
        </p:nvSpPr>
        <p:spPr/>
        <p:txBody>
          <a:bodyPr>
            <a:normAutofit/>
          </a:bodyPr>
          <a:lstStyle/>
          <a:p>
            <a:r>
              <a:rPr lang="en-US" sz="1400" b="0" i="0" cap="none" dirty="0">
                <a:solidFill>
                  <a:srgbClr val="1F2328"/>
                </a:solidFill>
                <a:effectLst/>
                <a:highlight>
                  <a:srgbClr val="FFFFFF"/>
                </a:highlight>
                <a:latin typeface="-apple-system"/>
              </a:rPr>
              <a:t>An </a:t>
            </a:r>
            <a:r>
              <a:rPr lang="en-US" sz="1400" b="1" i="0" cap="none" dirty="0">
                <a:solidFill>
                  <a:srgbClr val="1F2328"/>
                </a:solidFill>
                <a:effectLst/>
                <a:highlight>
                  <a:srgbClr val="FFFFFF"/>
                </a:highlight>
                <a:latin typeface="-apple-system"/>
              </a:rPr>
              <a:t>event</a:t>
            </a:r>
            <a:r>
              <a:rPr lang="en-US" sz="1400" b="0" i="0" cap="none" dirty="0">
                <a:solidFill>
                  <a:srgbClr val="1F2328"/>
                </a:solidFill>
                <a:effectLst/>
                <a:highlight>
                  <a:srgbClr val="FFFFFF"/>
                </a:highlight>
                <a:latin typeface="-apple-system"/>
              </a:rPr>
              <a:t> is a kind of </a:t>
            </a:r>
            <a:r>
              <a:rPr lang="en-US" sz="1400" b="1" i="0" cap="none" dirty="0">
                <a:solidFill>
                  <a:srgbClr val="1F2328"/>
                </a:solidFill>
                <a:effectLst/>
                <a:highlight>
                  <a:srgbClr val="FFFFFF"/>
                </a:highlight>
                <a:latin typeface="-apple-system"/>
              </a:rPr>
              <a:t>value object</a:t>
            </a:r>
            <a:r>
              <a:rPr lang="en-US" sz="1400" b="0" i="0" cap="none" dirty="0">
                <a:solidFill>
                  <a:srgbClr val="1F2328"/>
                </a:solidFill>
                <a:effectLst/>
                <a:highlight>
                  <a:srgbClr val="FFFFFF"/>
                </a:highlight>
                <a:latin typeface="-apple-system"/>
              </a:rPr>
              <a:t>. Events don’t have any behavior, because they’re pure data structures. We always name events in the language of the domain, and we think of them as part of our domain model. We could store them in model.py, but we may as well keep them in their own file.</a:t>
            </a:r>
            <a:endParaRPr lang="en-US" sz="1400" cap="none" dirty="0"/>
          </a:p>
        </p:txBody>
      </p:sp>
      <p:pic>
        <p:nvPicPr>
          <p:cNvPr id="5" name="Picture 4">
            <a:extLst>
              <a:ext uri="{FF2B5EF4-FFF2-40B4-BE49-F238E27FC236}">
                <a16:creationId xmlns:a16="http://schemas.microsoft.com/office/drawing/2014/main" id="{8C0CB1EE-B91A-E05C-2E73-65E9C1B807C5}"/>
              </a:ext>
            </a:extLst>
          </p:cNvPr>
          <p:cNvPicPr>
            <a:picLocks noChangeAspect="1"/>
          </p:cNvPicPr>
          <p:nvPr/>
        </p:nvPicPr>
        <p:blipFill>
          <a:blip r:embed="rId2"/>
          <a:stretch>
            <a:fillRect/>
          </a:stretch>
        </p:blipFill>
        <p:spPr>
          <a:xfrm>
            <a:off x="3738244" y="3490729"/>
            <a:ext cx="4563112" cy="2619741"/>
          </a:xfrm>
          <a:prstGeom prst="rect">
            <a:avLst/>
          </a:prstGeom>
        </p:spPr>
      </p:pic>
    </p:spTree>
    <p:extLst>
      <p:ext uri="{BB962C8B-B14F-4D97-AF65-F5344CB8AC3E}">
        <p14:creationId xmlns:p14="http://schemas.microsoft.com/office/powerpoint/2010/main" val="41065160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cap="none" dirty="0">
                <a:latin typeface="Arial" panose="020B0604020202020204" pitchFamily="34" charset="0"/>
                <a:cs typeface="Arial" panose="020B0604020202020204" pitchFamily="34" charset="0"/>
              </a:rPr>
              <a:t>Our </a:t>
            </a:r>
            <a:r>
              <a:rPr lang="en-US" sz="1400" b="1" cap="none" dirty="0">
                <a:latin typeface="Arial" panose="020B0604020202020204" pitchFamily="34" charset="0"/>
                <a:cs typeface="Arial" panose="020B0604020202020204" pitchFamily="34" charset="0"/>
              </a:rPr>
              <a:t>aggregate</a:t>
            </a:r>
            <a:r>
              <a:rPr lang="en-US" sz="1400" cap="none" dirty="0">
                <a:latin typeface="Arial" panose="020B0604020202020204" pitchFamily="34" charset="0"/>
                <a:cs typeface="Arial" panose="020B0604020202020204" pitchFamily="34" charset="0"/>
              </a:rPr>
              <a:t> will expose a new attribute called </a:t>
            </a:r>
            <a:r>
              <a:rPr lang="en-US" sz="1400" b="1" cap="none" dirty="0">
                <a:latin typeface="Arial" panose="020B0604020202020204" pitchFamily="34" charset="0"/>
                <a:cs typeface="Arial" panose="020B0604020202020204" pitchFamily="34" charset="0"/>
              </a:rPr>
              <a:t>.events</a:t>
            </a:r>
            <a:r>
              <a:rPr lang="en-US" sz="1400" cap="none" dirty="0">
                <a:latin typeface="Arial" panose="020B0604020202020204" pitchFamily="34" charset="0"/>
                <a:cs typeface="Arial" panose="020B0604020202020204" pitchFamily="34" charset="0"/>
              </a:rPr>
              <a:t> that will contain a list of facts about what has happened, in the form of Event objects.</a:t>
            </a:r>
            <a:br>
              <a:rPr lang="en-US" sz="1400" cap="none" dirty="0">
                <a:latin typeface="Arial" panose="020B0604020202020204" pitchFamily="34" charset="0"/>
                <a:cs typeface="Arial" panose="020B0604020202020204" pitchFamily="34" charset="0"/>
              </a:rPr>
            </a:br>
            <a:br>
              <a:rPr lang="en-US" sz="1400" cap="none" dirty="0">
                <a:latin typeface="Arial" panose="020B0604020202020204" pitchFamily="34" charset="0"/>
                <a:cs typeface="Arial" panose="020B0604020202020204" pitchFamily="34" charset="0"/>
              </a:rPr>
            </a:br>
            <a:endParaRPr lang="en-US" sz="1400" cap="none" dirty="0">
              <a:latin typeface="Arial" panose="020B0604020202020204" pitchFamily="34" charset="0"/>
              <a:cs typeface="Arial" panose="020B0604020202020204" pitchFamily="34" charset="0"/>
            </a:endParaRPr>
          </a:p>
        </p:txBody>
      </p:sp>
      <p:pic>
        <p:nvPicPr>
          <p:cNvPr id="5" name="Content Placeholder 4">
            <a:extLst>
              <a:ext uri="{FF2B5EF4-FFF2-40B4-BE49-F238E27FC236}">
                <a16:creationId xmlns:a16="http://schemas.microsoft.com/office/drawing/2014/main" id="{90ED7C9F-FAC9-ED74-DFD0-7B40551E2D03}"/>
              </a:ext>
            </a:extLst>
          </p:cNvPr>
          <p:cNvPicPr>
            <a:picLocks noGrp="1" noChangeAspect="1"/>
          </p:cNvPicPr>
          <p:nvPr>
            <p:ph sz="quarter" idx="13"/>
          </p:nvPr>
        </p:nvPicPr>
        <p:blipFill>
          <a:blip r:embed="rId2"/>
          <a:stretch>
            <a:fillRect/>
          </a:stretch>
        </p:blipFill>
        <p:spPr>
          <a:xfrm>
            <a:off x="2126788" y="1871133"/>
            <a:ext cx="7938423" cy="4030133"/>
          </a:xfrm>
        </p:spPr>
      </p:pic>
    </p:spTree>
    <p:extLst>
      <p:ext uri="{BB962C8B-B14F-4D97-AF65-F5344CB8AC3E}">
        <p14:creationId xmlns:p14="http://schemas.microsoft.com/office/powerpoint/2010/main" val="883527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b="1" cap="none" dirty="0">
                <a:latin typeface="Arial" panose="020B0604020202020204" pitchFamily="34" charset="0"/>
                <a:cs typeface="Arial" panose="020B0604020202020204" pitchFamily="34" charset="0"/>
              </a:rPr>
              <a:t>The Message Bus Maps Events to Handlers</a:t>
            </a:r>
          </a:p>
        </p:txBody>
      </p:sp>
      <p:pic>
        <p:nvPicPr>
          <p:cNvPr id="5" name="Content Placeholder 4">
            <a:extLst>
              <a:ext uri="{FF2B5EF4-FFF2-40B4-BE49-F238E27FC236}">
                <a16:creationId xmlns:a16="http://schemas.microsoft.com/office/drawing/2014/main" id="{43407369-6A62-3ADB-1D76-7580A1638FF6}"/>
              </a:ext>
            </a:extLst>
          </p:cNvPr>
          <p:cNvPicPr>
            <a:picLocks noGrp="1" noChangeAspect="1"/>
          </p:cNvPicPr>
          <p:nvPr>
            <p:ph sz="quarter" idx="13"/>
          </p:nvPr>
        </p:nvPicPr>
        <p:blipFill>
          <a:blip r:embed="rId2"/>
          <a:stretch>
            <a:fillRect/>
          </a:stretch>
        </p:blipFill>
        <p:spPr>
          <a:xfrm>
            <a:off x="2446168" y="1845733"/>
            <a:ext cx="7493338" cy="4072467"/>
          </a:xfrm>
        </p:spPr>
      </p:pic>
    </p:spTree>
    <p:extLst>
      <p:ext uri="{BB962C8B-B14F-4D97-AF65-F5344CB8AC3E}">
        <p14:creationId xmlns:p14="http://schemas.microsoft.com/office/powerpoint/2010/main" val="33937051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b="1" cap="none" dirty="0">
                <a:latin typeface="Arial" panose="020B0604020202020204" pitchFamily="34" charset="0"/>
                <a:cs typeface="Arial" panose="020B0604020202020204" pitchFamily="34" charset="0"/>
              </a:rPr>
              <a:t>The </a:t>
            </a:r>
            <a:r>
              <a:rPr lang="en-US" sz="1400" b="1" cap="none" dirty="0" err="1">
                <a:latin typeface="Arial" panose="020B0604020202020204" pitchFamily="34" charset="0"/>
                <a:cs typeface="Arial" panose="020B0604020202020204" pitchFamily="34" charset="0"/>
              </a:rPr>
              <a:t>UoW</a:t>
            </a:r>
            <a:r>
              <a:rPr lang="en-US" sz="1400" b="1" cap="none" dirty="0">
                <a:latin typeface="Arial" panose="020B0604020202020204" pitchFamily="34" charset="0"/>
                <a:cs typeface="Arial" panose="020B0604020202020204" pitchFamily="34" charset="0"/>
              </a:rPr>
              <a:t> Publishes Events to the Message Bus</a:t>
            </a:r>
          </a:p>
        </p:txBody>
      </p:sp>
      <p:pic>
        <p:nvPicPr>
          <p:cNvPr id="5" name="Content Placeholder 4">
            <a:extLst>
              <a:ext uri="{FF2B5EF4-FFF2-40B4-BE49-F238E27FC236}">
                <a16:creationId xmlns:a16="http://schemas.microsoft.com/office/drawing/2014/main" id="{303545EB-2E7E-D74A-6D66-F66834482051}"/>
              </a:ext>
            </a:extLst>
          </p:cNvPr>
          <p:cNvPicPr>
            <a:picLocks noGrp="1" noChangeAspect="1"/>
          </p:cNvPicPr>
          <p:nvPr>
            <p:ph sz="quarter" idx="13"/>
          </p:nvPr>
        </p:nvPicPr>
        <p:blipFill>
          <a:blip r:embed="rId2"/>
          <a:stretch>
            <a:fillRect/>
          </a:stretch>
        </p:blipFill>
        <p:spPr>
          <a:xfrm>
            <a:off x="3369733" y="1624585"/>
            <a:ext cx="5283201" cy="3847377"/>
          </a:xfrm>
        </p:spPr>
      </p:pic>
      <p:sp>
        <p:nvSpPr>
          <p:cNvPr id="6" name="TextBox 5">
            <a:extLst>
              <a:ext uri="{FF2B5EF4-FFF2-40B4-BE49-F238E27FC236}">
                <a16:creationId xmlns:a16="http://schemas.microsoft.com/office/drawing/2014/main" id="{346E0046-901D-DC0A-AF46-F62752A23C74}"/>
              </a:ext>
            </a:extLst>
          </p:cNvPr>
          <p:cNvSpPr txBox="1"/>
          <p:nvPr/>
        </p:nvSpPr>
        <p:spPr>
          <a:xfrm>
            <a:off x="5444066" y="5698066"/>
            <a:ext cx="2311400" cy="369332"/>
          </a:xfrm>
          <a:prstGeom prst="rect">
            <a:avLst/>
          </a:prstGeom>
          <a:noFill/>
        </p:spPr>
        <p:txBody>
          <a:bodyPr wrap="square" rtlCol="0">
            <a:spAutoFit/>
          </a:bodyPr>
          <a:lstStyle/>
          <a:p>
            <a:r>
              <a:rPr lang="en-US" dirty="0">
                <a:hlinkClick r:id="rId3"/>
              </a:rPr>
              <a:t>GitHub Link</a:t>
            </a:r>
            <a:endParaRPr lang="en-US" dirty="0"/>
          </a:p>
        </p:txBody>
      </p:sp>
    </p:spTree>
    <p:extLst>
      <p:ext uri="{BB962C8B-B14F-4D97-AF65-F5344CB8AC3E}">
        <p14:creationId xmlns:p14="http://schemas.microsoft.com/office/powerpoint/2010/main" val="17734027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b="1" cap="none" dirty="0">
                <a:latin typeface="Arial" panose="020B0604020202020204" pitchFamily="34" charset="0"/>
                <a:cs typeface="Arial" panose="020B0604020202020204" pitchFamily="34" charset="0"/>
              </a:rPr>
              <a:t>Wrap-Up</a:t>
            </a:r>
          </a:p>
        </p:txBody>
      </p:sp>
      <p:sp>
        <p:nvSpPr>
          <p:cNvPr id="3" name="Content Placeholder 2"/>
          <p:cNvSpPr>
            <a:spLocks noGrp="1"/>
          </p:cNvSpPr>
          <p:nvPr>
            <p:ph sz="quarter" idx="13"/>
          </p:nvPr>
        </p:nvSpPr>
        <p:spPr/>
        <p:txBody>
          <a:bodyPr>
            <a:normAutofit lnSpcReduction="10000"/>
          </a:bodyPr>
          <a:lstStyle/>
          <a:p>
            <a:pPr algn="just"/>
            <a:r>
              <a:rPr lang="en-US" cap="none" dirty="0"/>
              <a:t>Domain events give us a way to handle workflows in our system. </a:t>
            </a:r>
          </a:p>
          <a:p>
            <a:pPr algn="just"/>
            <a:r>
              <a:rPr lang="en-US" cap="none" dirty="0"/>
              <a:t>The magic words “When X, then Y” often tell us about an event that we can make concrete in our system.</a:t>
            </a:r>
          </a:p>
          <a:p>
            <a:pPr algn="just"/>
            <a:r>
              <a:rPr lang="en-US" cap="none" dirty="0"/>
              <a:t>Treating events as first-class things in our model helps us make our code more testable and observable, and it helps isolate concerns.</a:t>
            </a:r>
          </a:p>
          <a:p>
            <a:pPr algn="just"/>
            <a:r>
              <a:rPr lang="en-US" b="0" i="0" cap="none" dirty="0">
                <a:solidFill>
                  <a:srgbClr val="1F2328"/>
                </a:solidFill>
                <a:effectLst/>
                <a:highlight>
                  <a:srgbClr val="FFFFFF"/>
                </a:highlight>
                <a:latin typeface="-apple-system"/>
              </a:rPr>
              <a:t>You can think of a message bus as a </a:t>
            </a:r>
            <a:r>
              <a:rPr lang="en-US" b="0" i="0" cap="none" dirty="0" err="1">
                <a:solidFill>
                  <a:srgbClr val="1F2328"/>
                </a:solidFill>
                <a:effectLst/>
                <a:highlight>
                  <a:srgbClr val="FFFFFF"/>
                </a:highlight>
                <a:latin typeface="-apple-system"/>
              </a:rPr>
              <a:t>dict</a:t>
            </a:r>
            <a:r>
              <a:rPr lang="en-US" b="0" i="0" cap="none" dirty="0">
                <a:solidFill>
                  <a:srgbClr val="1F2328"/>
                </a:solidFill>
                <a:effectLst/>
                <a:highlight>
                  <a:srgbClr val="FFFFFF"/>
                </a:highlight>
                <a:latin typeface="-apple-system"/>
              </a:rPr>
              <a:t> that maps from events to their consumers. </a:t>
            </a:r>
          </a:p>
          <a:p>
            <a:pPr algn="just"/>
            <a:r>
              <a:rPr lang="en-US" cap="none" dirty="0"/>
              <a:t> we can tidy up by making our unit of work responsible for raising events that were raised by loaded objects. This is the most complex design.</a:t>
            </a:r>
          </a:p>
        </p:txBody>
      </p:sp>
    </p:spTree>
    <p:extLst>
      <p:ext uri="{BB962C8B-B14F-4D97-AF65-F5344CB8AC3E}">
        <p14:creationId xmlns:p14="http://schemas.microsoft.com/office/powerpoint/2010/main" val="18185377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b="1" cap="none" dirty="0">
                <a:latin typeface="Arial" panose="020B0604020202020204" pitchFamily="34" charset="0"/>
                <a:cs typeface="Arial" panose="020B0604020202020204" pitchFamily="34" charset="0"/>
              </a:rPr>
              <a:t>Chapter 9: Going to Town on the Message Bus</a:t>
            </a:r>
            <a:br>
              <a:rPr lang="en-US" sz="1400" b="1" cap="none" dirty="0">
                <a:latin typeface="Arial" panose="020B0604020202020204" pitchFamily="34" charset="0"/>
                <a:cs typeface="Arial" panose="020B0604020202020204" pitchFamily="34" charset="0"/>
              </a:rPr>
            </a:br>
            <a:br>
              <a:rPr lang="en-US" sz="1400" b="1" cap="none" dirty="0">
                <a:latin typeface="Arial" panose="020B0604020202020204" pitchFamily="34" charset="0"/>
                <a:cs typeface="Arial" panose="020B0604020202020204" pitchFamily="34" charset="0"/>
              </a:rPr>
            </a:br>
            <a:br>
              <a:rPr lang="en-US" sz="1400" b="1" cap="none" dirty="0">
                <a:latin typeface="Arial" panose="020B0604020202020204" pitchFamily="34" charset="0"/>
                <a:cs typeface="Arial" panose="020B0604020202020204" pitchFamily="34" charset="0"/>
              </a:rPr>
            </a:br>
            <a:r>
              <a:rPr lang="en-US" sz="1400" b="1" cap="none" dirty="0">
                <a:latin typeface="Arial" panose="020B0604020202020204" pitchFamily="34" charset="0"/>
                <a:cs typeface="Arial" panose="020B0604020202020204" pitchFamily="34" charset="0"/>
              </a:rPr>
              <a:t>We’ll move from the current state, where everything goes via the message bus, and our app has been transformed fundamentally into a message processor.</a:t>
            </a:r>
          </a:p>
        </p:txBody>
      </p:sp>
      <p:pic>
        <p:nvPicPr>
          <p:cNvPr id="5" name="Content Placeholder 4">
            <a:extLst>
              <a:ext uri="{FF2B5EF4-FFF2-40B4-BE49-F238E27FC236}">
                <a16:creationId xmlns:a16="http://schemas.microsoft.com/office/drawing/2014/main" id="{F5565F6A-6414-0FD5-2EAA-9A831C4F2AE2}"/>
              </a:ext>
            </a:extLst>
          </p:cNvPr>
          <p:cNvPicPr>
            <a:picLocks noGrp="1" noChangeAspect="1"/>
          </p:cNvPicPr>
          <p:nvPr>
            <p:ph sz="quarter" idx="13"/>
          </p:nvPr>
        </p:nvPicPr>
        <p:blipFill>
          <a:blip r:embed="rId2"/>
          <a:stretch>
            <a:fillRect/>
          </a:stretch>
        </p:blipFill>
        <p:spPr>
          <a:xfrm>
            <a:off x="3046793" y="2214694"/>
            <a:ext cx="6403214" cy="4068208"/>
          </a:xfrm>
        </p:spPr>
      </p:pic>
    </p:spTree>
    <p:extLst>
      <p:ext uri="{BB962C8B-B14F-4D97-AF65-F5344CB8AC3E}">
        <p14:creationId xmlns:p14="http://schemas.microsoft.com/office/powerpoint/2010/main" val="21643517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b="1" cap="none" dirty="0">
                <a:latin typeface="Arial" panose="020B0604020202020204" pitchFamily="34" charset="0"/>
                <a:cs typeface="Arial" panose="020B0604020202020204" pitchFamily="34" charset="0"/>
              </a:rPr>
              <a:t>A New Requirement Leads Us to a New Architecture</a:t>
            </a:r>
          </a:p>
        </p:txBody>
      </p:sp>
      <p:sp>
        <p:nvSpPr>
          <p:cNvPr id="3" name="Content Placeholder 2"/>
          <p:cNvSpPr>
            <a:spLocks noGrp="1"/>
          </p:cNvSpPr>
          <p:nvPr>
            <p:ph sz="quarter" idx="13"/>
          </p:nvPr>
        </p:nvSpPr>
        <p:spPr/>
        <p:txBody>
          <a:bodyPr>
            <a:normAutofit/>
          </a:bodyPr>
          <a:lstStyle/>
          <a:p>
            <a:pPr algn="just"/>
            <a:r>
              <a:rPr lang="en-US" cap="none" dirty="0"/>
              <a:t>Perhaps someone made a mistake on the number in the manifest, or perhaps some sofas fell off a truck. Following a conversation with the business we model the situation as in below.</a:t>
            </a:r>
          </a:p>
          <a:p>
            <a:pPr algn="just"/>
            <a:r>
              <a:rPr lang="en-US" b="0" i="0" cap="none" dirty="0">
                <a:solidFill>
                  <a:srgbClr val="1F2328"/>
                </a:solidFill>
                <a:effectLst/>
                <a:highlight>
                  <a:srgbClr val="FFFFFF"/>
                </a:highlight>
                <a:latin typeface="-apple-system"/>
              </a:rPr>
              <a:t>An event we’ll call </a:t>
            </a:r>
            <a:r>
              <a:rPr lang="en-US" b="1" i="0" cap="none" dirty="0" err="1">
                <a:solidFill>
                  <a:srgbClr val="1F2328"/>
                </a:solidFill>
                <a:effectLst/>
                <a:highlight>
                  <a:srgbClr val="FFFFFF"/>
                </a:highlight>
                <a:latin typeface="-apple-system"/>
              </a:rPr>
              <a:t>BatchQuantityChanged</a:t>
            </a:r>
            <a:r>
              <a:rPr lang="en-US" b="0" i="0" cap="none" dirty="0">
                <a:solidFill>
                  <a:srgbClr val="1F2328"/>
                </a:solidFill>
                <a:effectLst/>
                <a:highlight>
                  <a:srgbClr val="FFFFFF"/>
                </a:highlight>
                <a:latin typeface="-apple-system"/>
              </a:rPr>
              <a:t> should lead us to change the quantity on the batch</a:t>
            </a:r>
          </a:p>
          <a:p>
            <a:pPr algn="just"/>
            <a:r>
              <a:rPr lang="en-US" b="0" i="0" cap="none" dirty="0">
                <a:solidFill>
                  <a:srgbClr val="1F2328"/>
                </a:solidFill>
                <a:effectLst/>
                <a:highlight>
                  <a:srgbClr val="FFFFFF"/>
                </a:highlight>
                <a:latin typeface="-apple-system"/>
              </a:rPr>
              <a:t>if the new quantity drops to less than the total already allocated, we need to deallocate those orders from that batch.</a:t>
            </a:r>
            <a:endParaRPr lang="en-US" cap="none" dirty="0">
              <a:solidFill>
                <a:srgbClr val="1F2328"/>
              </a:solidFill>
              <a:highlight>
                <a:srgbClr val="FFFFFF"/>
              </a:highlight>
              <a:latin typeface="-apple-system"/>
            </a:endParaRPr>
          </a:p>
          <a:p>
            <a:pPr algn="just"/>
            <a:r>
              <a:rPr lang="en-US" b="0" i="0" cap="none" dirty="0">
                <a:solidFill>
                  <a:srgbClr val="1F2328"/>
                </a:solidFill>
                <a:effectLst/>
                <a:highlight>
                  <a:srgbClr val="FFFFFF"/>
                </a:highlight>
                <a:latin typeface="-apple-system"/>
              </a:rPr>
              <a:t>Then each one will require a new allocation, which we can capture as an event called </a:t>
            </a:r>
            <a:r>
              <a:rPr lang="en-US" b="1" i="0" cap="none" dirty="0" err="1">
                <a:solidFill>
                  <a:srgbClr val="1F2328"/>
                </a:solidFill>
                <a:effectLst/>
                <a:highlight>
                  <a:srgbClr val="FFFFFF"/>
                </a:highlight>
                <a:latin typeface="-apple-system"/>
              </a:rPr>
              <a:t>AllocationRequired</a:t>
            </a:r>
            <a:endParaRPr lang="en-US" cap="none" dirty="0"/>
          </a:p>
        </p:txBody>
      </p:sp>
    </p:spTree>
    <p:extLst>
      <p:ext uri="{BB962C8B-B14F-4D97-AF65-F5344CB8AC3E}">
        <p14:creationId xmlns:p14="http://schemas.microsoft.com/office/powerpoint/2010/main" val="40186714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b="1" cap="none" dirty="0">
                <a:latin typeface="Arial" panose="020B0604020202020204" pitchFamily="34" charset="0"/>
                <a:cs typeface="Arial" panose="020B0604020202020204" pitchFamily="34" charset="0"/>
              </a:rPr>
              <a:t>Imagining an Architecture Change: Everything Will Be an Event Handler</a:t>
            </a:r>
          </a:p>
        </p:txBody>
      </p:sp>
      <p:sp>
        <p:nvSpPr>
          <p:cNvPr id="3" name="Content Placeholder 2"/>
          <p:cNvSpPr>
            <a:spLocks noGrp="1"/>
          </p:cNvSpPr>
          <p:nvPr>
            <p:ph sz="quarter" idx="13"/>
          </p:nvPr>
        </p:nvSpPr>
        <p:spPr/>
        <p:txBody>
          <a:bodyPr/>
          <a:lstStyle/>
          <a:p>
            <a:r>
              <a:rPr lang="en-US" cap="none" dirty="0"/>
              <a:t>1- </a:t>
            </a:r>
            <a:r>
              <a:rPr lang="en-US" cap="none" dirty="0" err="1"/>
              <a:t>services.allocate</a:t>
            </a:r>
            <a:r>
              <a:rPr lang="en-US" cap="none" dirty="0"/>
              <a:t>() could be the handler for an </a:t>
            </a:r>
            <a:r>
              <a:rPr lang="en-US" cap="none" dirty="0" err="1"/>
              <a:t>AllocationRequired</a:t>
            </a:r>
            <a:r>
              <a:rPr lang="en-US" cap="none" dirty="0"/>
              <a:t> event and could emit Allocated events as its output.</a:t>
            </a:r>
          </a:p>
          <a:p>
            <a:r>
              <a:rPr lang="en-US" cap="none" dirty="0"/>
              <a:t>2- </a:t>
            </a:r>
            <a:r>
              <a:rPr lang="en-US" cap="none" dirty="0" err="1"/>
              <a:t>services.add_batch</a:t>
            </a:r>
            <a:r>
              <a:rPr lang="en-US" cap="none" dirty="0"/>
              <a:t>() could be the handler for a </a:t>
            </a:r>
            <a:r>
              <a:rPr lang="en-US" cap="none" dirty="0" err="1"/>
              <a:t>BatchCreated</a:t>
            </a:r>
            <a:r>
              <a:rPr lang="en-US" cap="none" dirty="0"/>
              <a:t> event.</a:t>
            </a:r>
          </a:p>
          <a:p>
            <a:pPr algn="l"/>
            <a:r>
              <a:rPr lang="en-US" b="0" i="0" cap="none" dirty="0">
                <a:solidFill>
                  <a:srgbClr val="1F2328"/>
                </a:solidFill>
                <a:effectLst/>
                <a:highlight>
                  <a:srgbClr val="FFFFFF"/>
                </a:highlight>
                <a:latin typeface="-apple-system"/>
              </a:rPr>
              <a:t>3- An event called </a:t>
            </a:r>
            <a:r>
              <a:rPr lang="en-US" b="1" i="0" cap="none" dirty="0" err="1">
                <a:solidFill>
                  <a:srgbClr val="1F2328"/>
                </a:solidFill>
                <a:effectLst/>
                <a:highlight>
                  <a:srgbClr val="FFFFFF"/>
                </a:highlight>
                <a:latin typeface="-apple-system"/>
              </a:rPr>
              <a:t>BatchQuantityChanged</a:t>
            </a:r>
            <a:r>
              <a:rPr lang="en-US" b="0" i="0" cap="none" dirty="0">
                <a:solidFill>
                  <a:srgbClr val="1F2328"/>
                </a:solidFill>
                <a:effectLst/>
                <a:highlight>
                  <a:srgbClr val="FFFFFF"/>
                </a:highlight>
                <a:latin typeface="-apple-system"/>
              </a:rPr>
              <a:t> can invoke a handler called </a:t>
            </a:r>
            <a:r>
              <a:rPr lang="en-US" b="1" i="0" cap="none" dirty="0" err="1">
                <a:solidFill>
                  <a:srgbClr val="1F2328"/>
                </a:solidFill>
                <a:effectLst/>
                <a:highlight>
                  <a:srgbClr val="FFFFFF"/>
                </a:highlight>
                <a:latin typeface="-apple-system"/>
              </a:rPr>
              <a:t>change_batch_quantity</a:t>
            </a:r>
            <a:r>
              <a:rPr lang="en-US" b="1" i="0" cap="none" dirty="0">
                <a:solidFill>
                  <a:srgbClr val="1F2328"/>
                </a:solidFill>
                <a:effectLst/>
                <a:highlight>
                  <a:srgbClr val="FFFFFF"/>
                </a:highlight>
                <a:latin typeface="-apple-system"/>
              </a:rPr>
              <a:t>()</a:t>
            </a:r>
            <a:r>
              <a:rPr lang="en-US" b="0" i="0" cap="none" dirty="0">
                <a:solidFill>
                  <a:srgbClr val="1F2328"/>
                </a:solidFill>
                <a:effectLst/>
                <a:highlight>
                  <a:srgbClr val="FFFFFF"/>
                </a:highlight>
                <a:latin typeface="-apple-system"/>
              </a:rPr>
              <a:t>.</a:t>
            </a:r>
          </a:p>
          <a:p>
            <a:pPr algn="l"/>
            <a:r>
              <a:rPr lang="en-US" b="0" i="0" cap="none" dirty="0">
                <a:solidFill>
                  <a:srgbClr val="1F2328"/>
                </a:solidFill>
                <a:effectLst/>
                <a:highlight>
                  <a:srgbClr val="FFFFFF"/>
                </a:highlight>
                <a:latin typeface="-apple-system"/>
              </a:rPr>
              <a:t>4- And the new </a:t>
            </a:r>
            <a:r>
              <a:rPr lang="en-US" b="1" i="0" cap="none" dirty="0" err="1">
                <a:solidFill>
                  <a:srgbClr val="1F2328"/>
                </a:solidFill>
                <a:effectLst/>
                <a:highlight>
                  <a:srgbClr val="FFFFFF"/>
                </a:highlight>
                <a:latin typeface="-apple-system"/>
              </a:rPr>
              <a:t>AllocationRequired</a:t>
            </a:r>
            <a:r>
              <a:rPr lang="en-US" b="0" i="0" cap="none" dirty="0">
                <a:solidFill>
                  <a:srgbClr val="1F2328"/>
                </a:solidFill>
                <a:effectLst/>
                <a:highlight>
                  <a:srgbClr val="FFFFFF"/>
                </a:highlight>
                <a:latin typeface="-apple-system"/>
              </a:rPr>
              <a:t> events that it may raise can be passed on to </a:t>
            </a:r>
            <a:r>
              <a:rPr lang="en-US" b="1" i="0" cap="none" dirty="0" err="1">
                <a:solidFill>
                  <a:srgbClr val="1F2328"/>
                </a:solidFill>
                <a:effectLst/>
                <a:highlight>
                  <a:srgbClr val="FFFFFF"/>
                </a:highlight>
                <a:latin typeface="-apple-system"/>
              </a:rPr>
              <a:t>services.allocate</a:t>
            </a:r>
            <a:r>
              <a:rPr lang="en-US" b="1" i="0" cap="none" dirty="0">
                <a:solidFill>
                  <a:srgbClr val="1F2328"/>
                </a:solidFill>
                <a:effectLst/>
                <a:highlight>
                  <a:srgbClr val="FFFFFF"/>
                </a:highlight>
                <a:latin typeface="-apple-system"/>
              </a:rPr>
              <a:t>()</a:t>
            </a:r>
            <a:r>
              <a:rPr lang="en-US" b="0" i="0" cap="none" dirty="0">
                <a:solidFill>
                  <a:srgbClr val="1F2328"/>
                </a:solidFill>
                <a:effectLst/>
                <a:highlight>
                  <a:srgbClr val="FFFFFF"/>
                </a:highlight>
                <a:latin typeface="-apple-system"/>
              </a:rPr>
              <a:t> too</a:t>
            </a:r>
          </a:p>
        </p:txBody>
      </p:sp>
    </p:spTree>
    <p:extLst>
      <p:ext uri="{BB962C8B-B14F-4D97-AF65-F5344CB8AC3E}">
        <p14:creationId xmlns:p14="http://schemas.microsoft.com/office/powerpoint/2010/main" val="1772245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b="1" cap="none" dirty="0">
                <a:latin typeface="Arial" panose="020B0604020202020204" pitchFamily="34" charset="0"/>
                <a:cs typeface="Arial" panose="020B0604020202020204" pitchFamily="34" charset="0"/>
              </a:rPr>
              <a:t>Exploring the Domain Language</a:t>
            </a:r>
          </a:p>
        </p:txBody>
      </p:sp>
      <p:sp>
        <p:nvSpPr>
          <p:cNvPr id="3" name="Content Placeholder 2"/>
          <p:cNvSpPr>
            <a:spLocks noGrp="1"/>
          </p:cNvSpPr>
          <p:nvPr>
            <p:ph sz="quarter" idx="13"/>
          </p:nvPr>
        </p:nvSpPr>
        <p:spPr/>
        <p:txBody>
          <a:bodyPr>
            <a:normAutofit fontScale="92500" lnSpcReduction="20000"/>
          </a:bodyPr>
          <a:lstStyle/>
          <a:p>
            <a:pPr algn="ctr"/>
            <a:r>
              <a:rPr lang="en-US" sz="1400" cap="none" dirty="0">
                <a:latin typeface="Arial" panose="020B0604020202020204" pitchFamily="34" charset="0"/>
                <a:cs typeface="Arial" panose="020B0604020202020204" pitchFamily="34" charset="0"/>
              </a:rPr>
              <a:t>1- A product is identified by a SKU, pronounced “skew,” which is short for stock-keeping unit. Customers place orders. An order is identified by an order reference and comprises multiple order lines, where each line has a SKU and a quantity. For example: 10 units of RED-CHAIR</a:t>
            </a:r>
          </a:p>
          <a:p>
            <a:pPr algn="ctr"/>
            <a:r>
              <a:rPr lang="en-US" sz="1400" cap="none" dirty="0">
                <a:latin typeface="Arial" panose="020B0604020202020204" pitchFamily="34" charset="0"/>
                <a:cs typeface="Arial" panose="020B0604020202020204" pitchFamily="34" charset="0"/>
              </a:rPr>
              <a:t>2- The purchasing department orders small batches of stock. A batch of stock has a unique ID called a reference, a SKU, and a quantity.</a:t>
            </a:r>
          </a:p>
          <a:p>
            <a:pPr algn="ctr"/>
            <a:endParaRPr lang="en-US" sz="1400" cap="none" dirty="0">
              <a:latin typeface="Arial" panose="020B0604020202020204" pitchFamily="34" charset="0"/>
              <a:cs typeface="Arial" panose="020B0604020202020204" pitchFamily="34" charset="0"/>
            </a:endParaRPr>
          </a:p>
          <a:p>
            <a:pPr algn="ctr"/>
            <a:r>
              <a:rPr lang="en-US" sz="1400" cap="none" dirty="0">
                <a:latin typeface="Arial" panose="020B0604020202020204" pitchFamily="34" charset="0"/>
                <a:cs typeface="Arial" panose="020B0604020202020204" pitchFamily="34" charset="0"/>
              </a:rPr>
              <a:t>3- We need to allocate order lines to batches. When we’ve allocated an order line to a batch, we will send stock from that specific batch to the customer’s delivery address</a:t>
            </a:r>
          </a:p>
          <a:p>
            <a:pPr algn="ctr"/>
            <a:endParaRPr lang="en-US" sz="1400" cap="none" dirty="0">
              <a:latin typeface="Arial" panose="020B0604020202020204" pitchFamily="34" charset="0"/>
              <a:cs typeface="Arial" panose="020B0604020202020204" pitchFamily="34" charset="0"/>
            </a:endParaRPr>
          </a:p>
          <a:p>
            <a:pPr algn="ctr"/>
            <a:r>
              <a:rPr lang="en-US" sz="1400" cap="none" dirty="0">
                <a:latin typeface="Arial" panose="020B0604020202020204" pitchFamily="34" charset="0"/>
                <a:cs typeface="Arial" panose="020B0604020202020204" pitchFamily="34" charset="0"/>
              </a:rPr>
              <a:t>4- We can’t allocate to a batch if the available quantity is less than the quantity of the order line</a:t>
            </a:r>
          </a:p>
          <a:p>
            <a:pPr algn="ctr"/>
            <a:endParaRPr lang="en-US" sz="1400" cap="none" dirty="0">
              <a:latin typeface="Arial" panose="020B0604020202020204" pitchFamily="34" charset="0"/>
              <a:cs typeface="Arial" panose="020B0604020202020204" pitchFamily="34" charset="0"/>
            </a:endParaRPr>
          </a:p>
          <a:p>
            <a:pPr algn="ctr"/>
            <a:r>
              <a:rPr lang="en-US" sz="1400" cap="none" dirty="0">
                <a:latin typeface="Arial" panose="020B0604020202020204" pitchFamily="34" charset="0"/>
                <a:cs typeface="Arial" panose="020B0604020202020204" pitchFamily="34" charset="0"/>
              </a:rPr>
              <a:t>5- We can’t allocate the same line twice.</a:t>
            </a: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677831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b="1" cap="none" dirty="0">
                <a:latin typeface="Arial" panose="020B0604020202020204" pitchFamily="34" charset="0"/>
                <a:cs typeface="Arial" panose="020B0604020202020204" pitchFamily="34" charset="0"/>
              </a:rPr>
              <a:t>Refactoring Service Functions to Message Handlers</a:t>
            </a:r>
          </a:p>
        </p:txBody>
      </p:sp>
      <p:sp>
        <p:nvSpPr>
          <p:cNvPr id="3" name="Content Placeholder 2"/>
          <p:cNvSpPr>
            <a:spLocks noGrp="1"/>
          </p:cNvSpPr>
          <p:nvPr>
            <p:ph sz="quarter" idx="13"/>
          </p:nvPr>
        </p:nvSpPr>
        <p:spPr/>
        <p:txBody>
          <a:bodyPr/>
          <a:lstStyle/>
          <a:p>
            <a:r>
              <a:rPr lang="en-US" cap="none" dirty="0"/>
              <a:t>We start by defining the two events that capture our current API inputs—</a:t>
            </a:r>
            <a:r>
              <a:rPr lang="en-US" cap="none" dirty="0" err="1"/>
              <a:t>AllocationRequired</a:t>
            </a:r>
            <a:r>
              <a:rPr lang="en-US" cap="none" dirty="0"/>
              <a:t> and </a:t>
            </a:r>
            <a:r>
              <a:rPr lang="en-US" cap="none" dirty="0" err="1"/>
              <a:t>BatchCreated</a:t>
            </a:r>
            <a:r>
              <a:rPr lang="en-US" cap="none" dirty="0"/>
              <a:t>. </a:t>
            </a:r>
            <a:r>
              <a:rPr lang="en-US" cap="none" dirty="0">
                <a:hlinkClick r:id="rId2"/>
              </a:rPr>
              <a:t>GitHub</a:t>
            </a:r>
            <a:endParaRPr lang="en-US" cap="none" dirty="0"/>
          </a:p>
          <a:p>
            <a:r>
              <a:rPr lang="en-US" b="0" i="0" cap="none" dirty="0">
                <a:solidFill>
                  <a:srgbClr val="1F2328"/>
                </a:solidFill>
                <a:effectLst/>
                <a:highlight>
                  <a:srgbClr val="FFFFFF"/>
                </a:highlight>
                <a:latin typeface="-apple-system"/>
              </a:rPr>
              <a:t>we change all the handlers so that they have the same inputs, an </a:t>
            </a:r>
            <a:r>
              <a:rPr lang="en-US" b="1" i="0" cap="none" dirty="0">
                <a:solidFill>
                  <a:srgbClr val="1F2328"/>
                </a:solidFill>
                <a:effectLst/>
                <a:highlight>
                  <a:srgbClr val="FFFFFF"/>
                </a:highlight>
                <a:latin typeface="-apple-system"/>
              </a:rPr>
              <a:t>event</a:t>
            </a:r>
            <a:r>
              <a:rPr lang="en-US" b="0" i="0" cap="none" dirty="0">
                <a:solidFill>
                  <a:srgbClr val="1F2328"/>
                </a:solidFill>
                <a:effectLst/>
                <a:highlight>
                  <a:srgbClr val="FFFFFF"/>
                </a:highlight>
                <a:latin typeface="-apple-system"/>
              </a:rPr>
              <a:t> and a </a:t>
            </a:r>
            <a:r>
              <a:rPr lang="en-US" b="1" i="0" cap="none" dirty="0" err="1">
                <a:solidFill>
                  <a:srgbClr val="1F2328"/>
                </a:solidFill>
                <a:effectLst/>
                <a:highlight>
                  <a:srgbClr val="FFFFFF"/>
                </a:highlight>
                <a:latin typeface="-apple-system"/>
              </a:rPr>
              <a:t>UoW</a:t>
            </a:r>
            <a:r>
              <a:rPr lang="en-US" b="1" cap="none" dirty="0">
                <a:solidFill>
                  <a:srgbClr val="1F2328"/>
                </a:solidFill>
                <a:highlight>
                  <a:srgbClr val="FFFFFF"/>
                </a:highlight>
                <a:latin typeface="-apple-system"/>
              </a:rPr>
              <a:t> </a:t>
            </a:r>
            <a:r>
              <a:rPr lang="en-US" b="1" cap="none" dirty="0">
                <a:solidFill>
                  <a:srgbClr val="1F2328"/>
                </a:solidFill>
                <a:highlight>
                  <a:srgbClr val="FFFFFF"/>
                </a:highlight>
                <a:latin typeface="-apple-system"/>
                <a:hlinkClick r:id="rId3"/>
              </a:rPr>
              <a:t>GitHub</a:t>
            </a:r>
            <a:endParaRPr lang="en-US" b="1" cap="none" dirty="0">
              <a:solidFill>
                <a:srgbClr val="1F2328"/>
              </a:solidFill>
              <a:highlight>
                <a:srgbClr val="FFFFFF"/>
              </a:highlight>
              <a:latin typeface="-apple-system"/>
            </a:endParaRPr>
          </a:p>
          <a:p>
            <a:r>
              <a:rPr lang="en-US" b="1" i="0" cap="none" dirty="0">
                <a:solidFill>
                  <a:srgbClr val="1F2328"/>
                </a:solidFill>
                <a:effectLst/>
                <a:highlight>
                  <a:srgbClr val="FFFFFF"/>
                </a:highlight>
                <a:latin typeface="-apple-system"/>
              </a:rPr>
              <a:t>The Message Bus Now Collects Events from the </a:t>
            </a:r>
            <a:r>
              <a:rPr lang="en-US" b="1" i="0" cap="none" dirty="0" err="1">
                <a:solidFill>
                  <a:srgbClr val="1F2328"/>
                </a:solidFill>
                <a:effectLst/>
                <a:highlight>
                  <a:srgbClr val="FFFFFF"/>
                </a:highlight>
                <a:latin typeface="-apple-system"/>
              </a:rPr>
              <a:t>UoW</a:t>
            </a:r>
            <a:r>
              <a:rPr lang="en-US" b="1" i="0" cap="none" dirty="0">
                <a:solidFill>
                  <a:srgbClr val="1F2328"/>
                </a:solidFill>
                <a:effectLst/>
                <a:highlight>
                  <a:srgbClr val="FFFFFF"/>
                </a:highlight>
                <a:latin typeface="-apple-system"/>
              </a:rPr>
              <a:t> </a:t>
            </a:r>
            <a:r>
              <a:rPr lang="en-US" b="1" i="0" cap="none" dirty="0">
                <a:solidFill>
                  <a:srgbClr val="1F2328"/>
                </a:solidFill>
                <a:effectLst/>
                <a:highlight>
                  <a:srgbClr val="FFFFFF"/>
                </a:highlight>
                <a:latin typeface="-apple-system"/>
                <a:hlinkClick r:id="rId4"/>
              </a:rPr>
              <a:t>GitHub</a:t>
            </a:r>
            <a:endParaRPr lang="en-US" b="1" i="0" cap="none" dirty="0">
              <a:solidFill>
                <a:srgbClr val="1F2328"/>
              </a:solidFill>
              <a:effectLst/>
              <a:highlight>
                <a:srgbClr val="FFFFFF"/>
              </a:highlight>
              <a:latin typeface="-apple-system"/>
            </a:endParaRPr>
          </a:p>
          <a:p>
            <a:r>
              <a:rPr lang="en-US" b="1" i="0" cap="none" dirty="0">
                <a:solidFill>
                  <a:srgbClr val="1F2328"/>
                </a:solidFill>
                <a:effectLst/>
                <a:highlight>
                  <a:srgbClr val="FFFFFF"/>
                </a:highlight>
                <a:latin typeface="-apple-system"/>
              </a:rPr>
              <a:t>Modifying Our API to Work with Events </a:t>
            </a:r>
            <a:r>
              <a:rPr lang="en-US" b="1" i="0" cap="none" dirty="0">
                <a:solidFill>
                  <a:srgbClr val="1F2328"/>
                </a:solidFill>
                <a:effectLst/>
                <a:highlight>
                  <a:srgbClr val="FFFFFF"/>
                </a:highlight>
                <a:latin typeface="-apple-system"/>
                <a:hlinkClick r:id="rId5"/>
              </a:rPr>
              <a:t>GitHub</a:t>
            </a:r>
            <a:endParaRPr lang="en-US" b="0" i="0" cap="none" dirty="0">
              <a:solidFill>
                <a:srgbClr val="1F2328"/>
              </a:solidFill>
              <a:effectLst/>
              <a:highlight>
                <a:srgbClr val="FFFFFF"/>
              </a:highlight>
              <a:latin typeface="-apple-system"/>
            </a:endParaRPr>
          </a:p>
          <a:p>
            <a:endParaRPr lang="en-US" b="0" i="0" dirty="0">
              <a:solidFill>
                <a:srgbClr val="1F2328"/>
              </a:solidFill>
              <a:effectLst/>
              <a:highlight>
                <a:srgbClr val="FFFFFF"/>
              </a:highlight>
              <a:latin typeface="-apple-system"/>
            </a:endParaRPr>
          </a:p>
        </p:txBody>
      </p:sp>
    </p:spTree>
    <p:extLst>
      <p:ext uri="{BB962C8B-B14F-4D97-AF65-F5344CB8AC3E}">
        <p14:creationId xmlns:p14="http://schemas.microsoft.com/office/powerpoint/2010/main" val="7878885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b="1" cap="none" dirty="0">
                <a:latin typeface="Arial" panose="020B0604020202020204" pitchFamily="34" charset="0"/>
                <a:cs typeface="Arial" panose="020B0604020202020204" pitchFamily="34" charset="0"/>
              </a:rPr>
              <a:t>Implementing Our New Requirement</a:t>
            </a:r>
          </a:p>
        </p:txBody>
      </p:sp>
      <p:pic>
        <p:nvPicPr>
          <p:cNvPr id="5" name="Content Placeholder 4">
            <a:extLst>
              <a:ext uri="{FF2B5EF4-FFF2-40B4-BE49-F238E27FC236}">
                <a16:creationId xmlns:a16="http://schemas.microsoft.com/office/drawing/2014/main" id="{3CF0270E-85CF-5064-AAF3-30DC29A29569}"/>
              </a:ext>
            </a:extLst>
          </p:cNvPr>
          <p:cNvPicPr>
            <a:picLocks noGrp="1" noChangeAspect="1"/>
          </p:cNvPicPr>
          <p:nvPr>
            <p:ph sz="quarter" idx="13"/>
          </p:nvPr>
        </p:nvPicPr>
        <p:blipFill>
          <a:blip r:embed="rId2"/>
          <a:stretch>
            <a:fillRect/>
          </a:stretch>
        </p:blipFill>
        <p:spPr>
          <a:xfrm>
            <a:off x="2528041" y="1848606"/>
            <a:ext cx="7135918" cy="4010328"/>
          </a:xfrm>
        </p:spPr>
      </p:pic>
    </p:spTree>
    <p:extLst>
      <p:ext uri="{BB962C8B-B14F-4D97-AF65-F5344CB8AC3E}">
        <p14:creationId xmlns:p14="http://schemas.microsoft.com/office/powerpoint/2010/main" val="17814680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b="1" cap="none" dirty="0">
                <a:latin typeface="Arial" panose="020B0604020202020204" pitchFamily="34" charset="0"/>
                <a:cs typeface="Arial" panose="020B0604020202020204" pitchFamily="34" charset="0"/>
              </a:rPr>
              <a:t>Implementing Our New Requirement</a:t>
            </a:r>
          </a:p>
        </p:txBody>
      </p:sp>
      <p:sp>
        <p:nvSpPr>
          <p:cNvPr id="3" name="Content Placeholder 2"/>
          <p:cNvSpPr>
            <a:spLocks noGrp="1"/>
          </p:cNvSpPr>
          <p:nvPr>
            <p:ph sz="quarter" idx="13"/>
          </p:nvPr>
        </p:nvSpPr>
        <p:spPr/>
        <p:txBody>
          <a:bodyPr/>
          <a:lstStyle/>
          <a:p>
            <a:r>
              <a:rPr lang="en-US" cap="none" dirty="0"/>
              <a:t>The event that tells us a batch quantity has changed </a:t>
            </a:r>
            <a:r>
              <a:rPr lang="en-US" cap="none" dirty="0">
                <a:hlinkClick r:id="rId2"/>
              </a:rPr>
              <a:t>GitHub</a:t>
            </a:r>
            <a:endParaRPr lang="en-US" cap="none" dirty="0"/>
          </a:p>
          <a:p>
            <a:pPr algn="l"/>
            <a:r>
              <a:rPr lang="en-US" b="0" i="0" cap="none" dirty="0">
                <a:solidFill>
                  <a:srgbClr val="1F2328"/>
                </a:solidFill>
                <a:effectLst/>
                <a:highlight>
                  <a:srgbClr val="FFFFFF"/>
                </a:highlight>
                <a:latin typeface="-apple-system"/>
              </a:rPr>
              <a:t>Implementation of new handler </a:t>
            </a:r>
            <a:r>
              <a:rPr lang="en-US" cap="none" dirty="0">
                <a:solidFill>
                  <a:srgbClr val="1F2328"/>
                </a:solidFill>
                <a:highlight>
                  <a:srgbClr val="FFFFFF"/>
                </a:highlight>
                <a:latin typeface="-apple-system"/>
                <a:hlinkClick r:id="rId3"/>
              </a:rPr>
              <a:t>link</a:t>
            </a:r>
            <a:r>
              <a:rPr lang="en-US" cap="none" dirty="0">
                <a:solidFill>
                  <a:srgbClr val="1F2328"/>
                </a:solidFill>
                <a:highlight>
                  <a:srgbClr val="FFFFFF"/>
                </a:highlight>
                <a:latin typeface="-apple-system"/>
              </a:rPr>
              <a:t> </a:t>
            </a:r>
          </a:p>
          <a:p>
            <a:pPr algn="l"/>
            <a:r>
              <a:rPr lang="en-US" cap="none" dirty="0">
                <a:solidFill>
                  <a:srgbClr val="1F2328"/>
                </a:solidFill>
                <a:highlight>
                  <a:srgbClr val="FFFFFF"/>
                </a:highlight>
                <a:latin typeface="-apple-system"/>
              </a:rPr>
              <a:t>A New Method on the Domain Model </a:t>
            </a:r>
            <a:r>
              <a:rPr lang="en-US" cap="none" dirty="0">
                <a:solidFill>
                  <a:srgbClr val="1F2328"/>
                </a:solidFill>
                <a:highlight>
                  <a:srgbClr val="FFFFFF"/>
                </a:highlight>
                <a:latin typeface="-apple-system"/>
                <a:hlinkClick r:id="rId4"/>
              </a:rPr>
              <a:t>Link</a:t>
            </a:r>
            <a:endParaRPr lang="en-US" cap="none" dirty="0">
              <a:solidFill>
                <a:srgbClr val="1F2328"/>
              </a:solidFill>
              <a:highlight>
                <a:srgbClr val="FFFFFF"/>
              </a:highlight>
              <a:latin typeface="-apple-system"/>
            </a:endParaRPr>
          </a:p>
          <a:p>
            <a:pPr algn="l"/>
            <a:r>
              <a:rPr lang="en-US" cap="none" dirty="0">
                <a:solidFill>
                  <a:srgbClr val="1F2328"/>
                </a:solidFill>
                <a:highlight>
                  <a:srgbClr val="FFFFFF"/>
                </a:highlight>
                <a:latin typeface="-apple-system"/>
              </a:rPr>
              <a:t>Message bus </a:t>
            </a:r>
            <a:r>
              <a:rPr lang="en-US" cap="none" dirty="0">
                <a:solidFill>
                  <a:srgbClr val="1F2328"/>
                </a:solidFill>
                <a:highlight>
                  <a:srgbClr val="FFFFFF"/>
                </a:highlight>
                <a:latin typeface="-apple-system"/>
                <a:hlinkClick r:id="rId5"/>
              </a:rPr>
              <a:t>link</a:t>
            </a:r>
            <a:endParaRPr lang="en-US" cap="none" dirty="0">
              <a:solidFill>
                <a:srgbClr val="1F2328"/>
              </a:solidFill>
              <a:highlight>
                <a:srgbClr val="FFFFFF"/>
              </a:highlight>
              <a:latin typeface="-apple-system"/>
            </a:endParaRPr>
          </a:p>
        </p:txBody>
      </p:sp>
    </p:spTree>
    <p:extLst>
      <p:ext uri="{BB962C8B-B14F-4D97-AF65-F5344CB8AC3E}">
        <p14:creationId xmlns:p14="http://schemas.microsoft.com/office/powerpoint/2010/main" val="26647847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b="1" cap="none" dirty="0">
                <a:latin typeface="Arial" panose="020B0604020202020204" pitchFamily="34" charset="0"/>
                <a:cs typeface="Arial" panose="020B0604020202020204" pitchFamily="34" charset="0"/>
              </a:rPr>
              <a:t>What Have We Achieved?</a:t>
            </a:r>
            <a:br>
              <a:rPr lang="en-US" sz="1400" b="1" cap="none" dirty="0">
                <a:latin typeface="Arial" panose="020B0604020202020204" pitchFamily="34" charset="0"/>
                <a:cs typeface="Arial" panose="020B0604020202020204" pitchFamily="34" charset="0"/>
              </a:rPr>
            </a:br>
            <a:endParaRPr lang="en-US" sz="1400" b="1" cap="none" dirty="0">
              <a:latin typeface="Arial" panose="020B0604020202020204" pitchFamily="34" charset="0"/>
              <a:cs typeface="Arial" panose="020B0604020202020204" pitchFamily="34" charset="0"/>
            </a:endParaRPr>
          </a:p>
        </p:txBody>
      </p:sp>
      <p:sp>
        <p:nvSpPr>
          <p:cNvPr id="3" name="Content Placeholder 2"/>
          <p:cNvSpPr>
            <a:spLocks noGrp="1"/>
          </p:cNvSpPr>
          <p:nvPr>
            <p:ph sz="quarter" idx="13"/>
          </p:nvPr>
        </p:nvSpPr>
        <p:spPr/>
        <p:txBody>
          <a:bodyPr>
            <a:normAutofit fontScale="85000" lnSpcReduction="10000"/>
          </a:bodyPr>
          <a:lstStyle/>
          <a:p>
            <a:r>
              <a:rPr lang="en-US" cap="none" dirty="0"/>
              <a:t>Events are simple </a:t>
            </a:r>
            <a:r>
              <a:rPr lang="en-US" cap="none" dirty="0" err="1"/>
              <a:t>dataclasses</a:t>
            </a:r>
            <a:r>
              <a:rPr lang="en-US" cap="none" dirty="0"/>
              <a:t> that define the data structures for inputs and internal messages within our system.</a:t>
            </a:r>
          </a:p>
          <a:p>
            <a:r>
              <a:rPr lang="en-US" b="0" i="0" cap="none" dirty="0">
                <a:solidFill>
                  <a:srgbClr val="1F2328"/>
                </a:solidFill>
                <a:effectLst/>
                <a:highlight>
                  <a:srgbClr val="FFFFFF"/>
                </a:highlight>
                <a:latin typeface="-apple-system"/>
              </a:rPr>
              <a:t>This is quite powerful from a DDD standpoint, since events often translate really well into business language.</a:t>
            </a:r>
          </a:p>
          <a:p>
            <a:r>
              <a:rPr lang="en-US" b="0" i="0" cap="none" dirty="0">
                <a:solidFill>
                  <a:srgbClr val="1F2328"/>
                </a:solidFill>
                <a:effectLst/>
                <a:highlight>
                  <a:srgbClr val="FFFFFF"/>
                </a:highlight>
                <a:latin typeface="-apple-system"/>
              </a:rPr>
              <a:t>Handlers are the way we react to events. </a:t>
            </a:r>
            <a:endParaRPr lang="en-US" cap="none" dirty="0">
              <a:solidFill>
                <a:srgbClr val="1F2328"/>
              </a:solidFill>
              <a:highlight>
                <a:srgbClr val="FFFFFF"/>
              </a:highlight>
              <a:latin typeface="-apple-system"/>
            </a:endParaRPr>
          </a:p>
          <a:p>
            <a:r>
              <a:rPr lang="en-US" b="0" i="0" cap="none" dirty="0">
                <a:solidFill>
                  <a:srgbClr val="1F2328"/>
                </a:solidFill>
                <a:effectLst/>
                <a:highlight>
                  <a:srgbClr val="FFFFFF"/>
                </a:highlight>
                <a:latin typeface="-apple-system"/>
              </a:rPr>
              <a:t>They can call down to our model or call out to external services.</a:t>
            </a:r>
          </a:p>
          <a:p>
            <a:r>
              <a:rPr lang="en-US" b="0" i="0" cap="none" dirty="0">
                <a:solidFill>
                  <a:srgbClr val="1F2328"/>
                </a:solidFill>
                <a:effectLst/>
                <a:highlight>
                  <a:srgbClr val="FFFFFF"/>
                </a:highlight>
                <a:latin typeface="-apple-system"/>
              </a:rPr>
              <a:t>We can define multiple handlers for a single event if we want to.</a:t>
            </a:r>
            <a:endParaRPr lang="en-US" cap="none" dirty="0">
              <a:solidFill>
                <a:srgbClr val="1F2328"/>
              </a:solidFill>
              <a:highlight>
                <a:srgbClr val="FFFFFF"/>
              </a:highlight>
              <a:latin typeface="-apple-system"/>
            </a:endParaRPr>
          </a:p>
          <a:p>
            <a:r>
              <a:rPr lang="en-US" b="0" i="0" cap="none" dirty="0">
                <a:solidFill>
                  <a:srgbClr val="1F2328"/>
                </a:solidFill>
                <a:effectLst/>
                <a:highlight>
                  <a:srgbClr val="FFFFFF"/>
                </a:highlight>
                <a:latin typeface="-apple-system"/>
              </a:rPr>
              <a:t>Handlers can also raise other events.</a:t>
            </a:r>
          </a:p>
          <a:p>
            <a:r>
              <a:rPr lang="en-US" b="0" i="0" cap="none" dirty="0">
                <a:solidFill>
                  <a:srgbClr val="1F2328"/>
                </a:solidFill>
                <a:effectLst/>
                <a:highlight>
                  <a:srgbClr val="FFFFFF"/>
                </a:highlight>
                <a:latin typeface="-apple-system"/>
              </a:rPr>
              <a:t>This allows us to be very granular about what a handler does and really stick to the SRP.</a:t>
            </a:r>
            <a:endParaRPr lang="en-US" cap="none" dirty="0"/>
          </a:p>
        </p:txBody>
      </p:sp>
    </p:spTree>
    <p:extLst>
      <p:ext uri="{BB962C8B-B14F-4D97-AF65-F5344CB8AC3E}">
        <p14:creationId xmlns:p14="http://schemas.microsoft.com/office/powerpoint/2010/main" val="5650540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b="1" cap="none" dirty="0">
                <a:latin typeface="Arial" panose="020B0604020202020204" pitchFamily="34" charset="0"/>
                <a:cs typeface="Arial" panose="020B0604020202020204" pitchFamily="34" charset="0"/>
              </a:rPr>
              <a:t>Why Have We Achieved?</a:t>
            </a:r>
            <a:br>
              <a:rPr lang="en-US" sz="1400" b="1" cap="none" dirty="0">
                <a:latin typeface="Arial" panose="020B0604020202020204" pitchFamily="34" charset="0"/>
                <a:cs typeface="Arial" panose="020B0604020202020204" pitchFamily="34" charset="0"/>
              </a:rPr>
            </a:br>
            <a:endParaRPr lang="en-US" sz="1400" b="1" cap="none" dirty="0">
              <a:latin typeface="Arial" panose="020B0604020202020204" pitchFamily="34" charset="0"/>
              <a:cs typeface="Arial" panose="020B0604020202020204" pitchFamily="34" charset="0"/>
            </a:endParaRPr>
          </a:p>
        </p:txBody>
      </p:sp>
      <p:sp>
        <p:nvSpPr>
          <p:cNvPr id="3" name="Content Placeholder 2"/>
          <p:cNvSpPr>
            <a:spLocks noGrp="1"/>
          </p:cNvSpPr>
          <p:nvPr>
            <p:ph sz="quarter" idx="13"/>
          </p:nvPr>
        </p:nvSpPr>
        <p:spPr/>
        <p:txBody>
          <a:bodyPr/>
          <a:lstStyle/>
          <a:p>
            <a:pPr algn="just"/>
            <a:r>
              <a:rPr lang="en-US" cap="none" dirty="0"/>
              <a:t>Here we’ve added quite a complicated use case (change quantity, deallocate, start new transaction, reallocate, publish external notification), but architecturally, there’s been no cost in terms of complexity.</a:t>
            </a:r>
          </a:p>
          <a:p>
            <a:pPr algn="just"/>
            <a:r>
              <a:rPr lang="en-US" cap="none" dirty="0"/>
              <a:t>We’ve added new events, new handlers, and a new external adapter (for email), all of which are existing categories of things in our architecture that we understand and know how to reason about</a:t>
            </a:r>
          </a:p>
        </p:txBody>
      </p:sp>
    </p:spTree>
    <p:extLst>
      <p:ext uri="{BB962C8B-B14F-4D97-AF65-F5344CB8AC3E}">
        <p14:creationId xmlns:p14="http://schemas.microsoft.com/office/powerpoint/2010/main" val="25199885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b="1" cap="none" dirty="0">
                <a:latin typeface="Arial" panose="020B0604020202020204" pitchFamily="34" charset="0"/>
                <a:cs typeface="Arial" panose="020B0604020202020204" pitchFamily="34" charset="0"/>
              </a:rPr>
              <a:t>Chapter 10: Commands and Command Handler</a:t>
            </a:r>
            <a:br>
              <a:rPr lang="en-US" sz="1400" b="1" cap="none" dirty="0">
                <a:latin typeface="Arial" panose="020B0604020202020204" pitchFamily="34" charset="0"/>
                <a:cs typeface="Arial" panose="020B0604020202020204" pitchFamily="34" charset="0"/>
              </a:rPr>
            </a:br>
            <a:endParaRPr lang="en-US" sz="1400" b="1" cap="none" dirty="0">
              <a:latin typeface="Arial" panose="020B0604020202020204" pitchFamily="34" charset="0"/>
              <a:cs typeface="Arial" panose="020B0604020202020204" pitchFamily="34" charset="0"/>
            </a:endParaRPr>
          </a:p>
        </p:txBody>
      </p:sp>
      <p:sp>
        <p:nvSpPr>
          <p:cNvPr id="3" name="Content Placeholder 2"/>
          <p:cNvSpPr>
            <a:spLocks noGrp="1"/>
          </p:cNvSpPr>
          <p:nvPr>
            <p:ph sz="quarter" idx="13"/>
          </p:nvPr>
        </p:nvSpPr>
        <p:spPr/>
        <p:txBody>
          <a:bodyPr/>
          <a:lstStyle/>
          <a:p>
            <a:r>
              <a:rPr lang="en-US" cap="none" dirty="0"/>
              <a:t>Like events, commands are a type of message—instructions sent by one part of a system to another.</a:t>
            </a:r>
          </a:p>
          <a:p>
            <a:r>
              <a:rPr lang="en-US" cap="none" dirty="0"/>
              <a:t>Commands are sent by one actor to another specific actor with the expectation that a particular thing will happen as a result.</a:t>
            </a:r>
          </a:p>
          <a:p>
            <a:r>
              <a:rPr lang="en-US" b="0" i="0" cap="none" dirty="0">
                <a:solidFill>
                  <a:srgbClr val="1F2328"/>
                </a:solidFill>
                <a:effectLst/>
                <a:highlight>
                  <a:srgbClr val="FFFFFF"/>
                </a:highlight>
                <a:latin typeface="-apple-system"/>
              </a:rPr>
              <a:t>We name commands with imperative mood verb phrases like “allocate stock” or “delay shipment.</a:t>
            </a:r>
          </a:p>
          <a:p>
            <a:r>
              <a:rPr lang="en-US" b="0" i="0" cap="none" dirty="0">
                <a:solidFill>
                  <a:srgbClr val="1F2328"/>
                </a:solidFill>
                <a:effectLst/>
                <a:highlight>
                  <a:srgbClr val="FFFFFF"/>
                </a:highlight>
                <a:latin typeface="-apple-system"/>
              </a:rPr>
              <a:t>They express our wish for the system to do something. As a result, when they fail, the sender needs to receive error information.</a:t>
            </a:r>
            <a:endParaRPr lang="en-US" cap="none" dirty="0"/>
          </a:p>
        </p:txBody>
      </p:sp>
    </p:spTree>
    <p:extLst>
      <p:ext uri="{BB962C8B-B14F-4D97-AF65-F5344CB8AC3E}">
        <p14:creationId xmlns:p14="http://schemas.microsoft.com/office/powerpoint/2010/main" val="39140694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b="1" cap="none" dirty="0">
                <a:latin typeface="Arial" panose="020B0604020202020204" pitchFamily="34" charset="0"/>
                <a:cs typeface="Arial" panose="020B0604020202020204" pitchFamily="34" charset="0"/>
              </a:rPr>
              <a:t>Chapter 10: Commands and Command Handler</a:t>
            </a:r>
            <a:br>
              <a:rPr lang="en-US" sz="1400" b="1" cap="none" dirty="0">
                <a:latin typeface="Arial" panose="020B0604020202020204" pitchFamily="34" charset="0"/>
                <a:cs typeface="Arial" panose="020B0604020202020204" pitchFamily="34" charset="0"/>
              </a:rPr>
            </a:br>
            <a:endParaRPr lang="en-US" sz="1400" b="1" cap="none" dirty="0">
              <a:latin typeface="Arial" panose="020B0604020202020204" pitchFamily="34" charset="0"/>
              <a:cs typeface="Arial" panose="020B0604020202020204" pitchFamily="34" charset="0"/>
            </a:endParaRPr>
          </a:p>
        </p:txBody>
      </p:sp>
      <p:sp>
        <p:nvSpPr>
          <p:cNvPr id="3" name="Content Placeholder 2"/>
          <p:cNvSpPr>
            <a:spLocks noGrp="1"/>
          </p:cNvSpPr>
          <p:nvPr>
            <p:ph sz="quarter" idx="13"/>
          </p:nvPr>
        </p:nvSpPr>
        <p:spPr/>
        <p:txBody>
          <a:bodyPr/>
          <a:lstStyle/>
          <a:p>
            <a:r>
              <a:rPr lang="en-US" cap="none" dirty="0"/>
              <a:t>Events are broadcast by an actor to all interested listeners.</a:t>
            </a:r>
          </a:p>
          <a:p>
            <a:r>
              <a:rPr lang="en-US" cap="none" dirty="0"/>
              <a:t>When we publish </a:t>
            </a:r>
            <a:r>
              <a:rPr lang="en-US" cap="none" dirty="0" err="1"/>
              <a:t>BatchQuantityChanged</a:t>
            </a:r>
            <a:r>
              <a:rPr lang="en-US" cap="none" dirty="0"/>
              <a:t>, we don’t know who’s going to pick it up.</a:t>
            </a:r>
          </a:p>
          <a:p>
            <a:r>
              <a:rPr lang="en-US" cap="none" dirty="0"/>
              <a:t>We name events with past-tense verb phrases like “order allocated to stock” or “shipment delayed.</a:t>
            </a:r>
          </a:p>
          <a:p>
            <a:r>
              <a:rPr lang="en-US" cap="none" dirty="0"/>
              <a:t>Events capture facts about things that happened in the past. </a:t>
            </a:r>
          </a:p>
        </p:txBody>
      </p:sp>
    </p:spTree>
    <p:extLst>
      <p:ext uri="{BB962C8B-B14F-4D97-AF65-F5344CB8AC3E}">
        <p14:creationId xmlns:p14="http://schemas.microsoft.com/office/powerpoint/2010/main" val="35829651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b="1" cap="none" dirty="0">
                <a:latin typeface="Arial" panose="020B0604020202020204" pitchFamily="34" charset="0"/>
                <a:cs typeface="Arial" panose="020B0604020202020204" pitchFamily="34" charset="0"/>
              </a:rPr>
              <a:t>Chapter 11: Using Events to Integrate Microservices</a:t>
            </a:r>
            <a:br>
              <a:rPr lang="en-US" sz="1400" b="1" cap="none" dirty="0">
                <a:latin typeface="Arial" panose="020B0604020202020204" pitchFamily="34" charset="0"/>
                <a:cs typeface="Arial" panose="020B0604020202020204" pitchFamily="34" charset="0"/>
              </a:rPr>
            </a:br>
            <a:endParaRPr lang="en-US" sz="1400" b="1" cap="none" dirty="0">
              <a:latin typeface="Arial" panose="020B0604020202020204" pitchFamily="34" charset="0"/>
              <a:cs typeface="Arial" panose="020B0604020202020204" pitchFamily="34" charset="0"/>
            </a:endParaRPr>
          </a:p>
        </p:txBody>
      </p:sp>
      <p:sp>
        <p:nvSpPr>
          <p:cNvPr id="3" name="Content Placeholder 2"/>
          <p:cNvSpPr>
            <a:spLocks noGrp="1"/>
          </p:cNvSpPr>
          <p:nvPr>
            <p:ph sz="quarter" idx="13"/>
          </p:nvPr>
        </p:nvSpPr>
        <p:spPr/>
        <p:txBody>
          <a:bodyPr>
            <a:normAutofit/>
          </a:bodyPr>
          <a:lstStyle/>
          <a:p>
            <a:pPr algn="just"/>
            <a:r>
              <a:rPr lang="en-US" cap="none" dirty="0"/>
              <a:t>In the preceding chapter, we never actually spoke about how we would receive the “batch quantity changed” events, or indeed, how we might notify the outside world about reallocations.</a:t>
            </a:r>
          </a:p>
          <a:p>
            <a:pPr algn="just"/>
            <a:r>
              <a:rPr lang="en-US" cap="none" dirty="0"/>
              <a:t>In this chapter, we’d like to show how the events metaphor can be extended to encompass the way that we handle incoming and outgoing messages from the system.</a:t>
            </a:r>
          </a:p>
          <a:p>
            <a:pPr algn="just"/>
            <a:r>
              <a:rPr lang="en-US" b="0" i="0" cap="none" dirty="0">
                <a:solidFill>
                  <a:srgbClr val="1F2328"/>
                </a:solidFill>
                <a:effectLst/>
                <a:highlight>
                  <a:srgbClr val="FFFFFF"/>
                </a:highlight>
                <a:latin typeface="-apple-system"/>
              </a:rPr>
              <a:t>our application will receive events from external sources via an external message bus (we’ll use Redis pub/sub queues as an example) and publish its outputs, in the form of events, back there as well.</a:t>
            </a:r>
            <a:endParaRPr lang="en-US" cap="none" dirty="0"/>
          </a:p>
        </p:txBody>
      </p:sp>
    </p:spTree>
    <p:extLst>
      <p:ext uri="{BB962C8B-B14F-4D97-AF65-F5344CB8AC3E}">
        <p14:creationId xmlns:p14="http://schemas.microsoft.com/office/powerpoint/2010/main" val="39610328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sz="1400" cap="none" dirty="0">
              <a:latin typeface="Arial" panose="020B0604020202020204" pitchFamily="34" charset="0"/>
              <a:cs typeface="Arial" panose="020B0604020202020204" pitchFamily="34" charset="0"/>
            </a:endParaRPr>
          </a:p>
        </p:txBody>
      </p:sp>
      <p:pic>
        <p:nvPicPr>
          <p:cNvPr id="5" name="Content Placeholder 4">
            <a:extLst>
              <a:ext uri="{FF2B5EF4-FFF2-40B4-BE49-F238E27FC236}">
                <a16:creationId xmlns:a16="http://schemas.microsoft.com/office/drawing/2014/main" id="{628DE144-120A-D9CB-9BE8-8110FFAC6CE6}"/>
              </a:ext>
            </a:extLst>
          </p:cNvPr>
          <p:cNvPicPr>
            <a:picLocks noGrp="1" noChangeAspect="1"/>
          </p:cNvPicPr>
          <p:nvPr>
            <p:ph sz="quarter" idx="13"/>
          </p:nvPr>
        </p:nvPicPr>
        <p:blipFill>
          <a:blip r:embed="rId2"/>
          <a:stretch>
            <a:fillRect/>
          </a:stretch>
        </p:blipFill>
        <p:spPr>
          <a:xfrm>
            <a:off x="1839537" y="618517"/>
            <a:ext cx="8512926" cy="5491777"/>
          </a:xfrm>
        </p:spPr>
      </p:pic>
    </p:spTree>
    <p:extLst>
      <p:ext uri="{BB962C8B-B14F-4D97-AF65-F5344CB8AC3E}">
        <p14:creationId xmlns:p14="http://schemas.microsoft.com/office/powerpoint/2010/main" val="25832439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b="1" cap="none" dirty="0">
                <a:latin typeface="Arial" panose="020B0604020202020204" pitchFamily="34" charset="0"/>
                <a:cs typeface="Arial" panose="020B0604020202020204" pitchFamily="34" charset="0"/>
              </a:rPr>
              <a:t>Using a Redis Pub/Sub Channel for Integration</a:t>
            </a:r>
            <a:br>
              <a:rPr lang="en-US" sz="1400" b="1" cap="none" dirty="0">
                <a:latin typeface="Arial" panose="020B0604020202020204" pitchFamily="34" charset="0"/>
                <a:cs typeface="Arial" panose="020B0604020202020204" pitchFamily="34" charset="0"/>
              </a:rPr>
            </a:br>
            <a:br>
              <a:rPr lang="en-US" sz="1400" b="1" cap="none" dirty="0">
                <a:latin typeface="Arial" panose="020B0604020202020204" pitchFamily="34" charset="0"/>
                <a:cs typeface="Arial" panose="020B0604020202020204" pitchFamily="34" charset="0"/>
              </a:rPr>
            </a:br>
            <a:br>
              <a:rPr lang="en-US" sz="1400" b="1" cap="none" dirty="0">
                <a:latin typeface="Arial" panose="020B0604020202020204" pitchFamily="34" charset="0"/>
                <a:cs typeface="Arial" panose="020B0604020202020204" pitchFamily="34" charset="0"/>
              </a:rPr>
            </a:br>
            <a:r>
              <a:rPr lang="en-US" sz="1400" b="1" cap="none" dirty="0">
                <a:latin typeface="Arial" panose="020B0604020202020204" pitchFamily="34" charset="0"/>
                <a:cs typeface="Arial" panose="020B0604020202020204" pitchFamily="34" charset="0"/>
              </a:rPr>
              <a:t>This piece of infrastructure is often called a message broker. The role of a message broker is to take messages from publishers and deliver them to subscribers.</a:t>
            </a:r>
          </a:p>
        </p:txBody>
      </p:sp>
      <p:pic>
        <p:nvPicPr>
          <p:cNvPr id="5" name="Content Placeholder 4">
            <a:extLst>
              <a:ext uri="{FF2B5EF4-FFF2-40B4-BE49-F238E27FC236}">
                <a16:creationId xmlns:a16="http://schemas.microsoft.com/office/drawing/2014/main" id="{83EB6669-2B58-EA2C-82B5-339A02A7CAB8}"/>
              </a:ext>
            </a:extLst>
          </p:cNvPr>
          <p:cNvPicPr>
            <a:picLocks noGrp="1" noChangeAspect="1"/>
          </p:cNvPicPr>
          <p:nvPr>
            <p:ph sz="quarter" idx="13"/>
          </p:nvPr>
        </p:nvPicPr>
        <p:blipFill>
          <a:blip r:embed="rId2"/>
          <a:stretch>
            <a:fillRect/>
          </a:stretch>
        </p:blipFill>
        <p:spPr>
          <a:xfrm>
            <a:off x="3140166" y="2094248"/>
            <a:ext cx="6401768" cy="4201549"/>
          </a:xfrm>
        </p:spPr>
      </p:pic>
    </p:spTree>
    <p:extLst>
      <p:ext uri="{BB962C8B-B14F-4D97-AF65-F5344CB8AC3E}">
        <p14:creationId xmlns:p14="http://schemas.microsoft.com/office/powerpoint/2010/main" val="3034942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cap="none" dirty="0">
                <a:latin typeface="Arial" panose="020B0604020202020204" pitchFamily="34" charset="0"/>
                <a:cs typeface="Arial" panose="020B0604020202020204" pitchFamily="34" charset="0"/>
              </a:rPr>
              <a:t>Unit Testing Domain Models</a:t>
            </a:r>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387185" y="2214694"/>
            <a:ext cx="11699046" cy="2266132"/>
          </a:xfrm>
        </p:spPr>
      </p:pic>
    </p:spTree>
    <p:extLst>
      <p:ext uri="{BB962C8B-B14F-4D97-AF65-F5344CB8AC3E}">
        <p14:creationId xmlns:p14="http://schemas.microsoft.com/office/powerpoint/2010/main" val="18518500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b="1" cap="none" dirty="0">
                <a:latin typeface="Arial" panose="020B0604020202020204" pitchFamily="34" charset="0"/>
                <a:cs typeface="Arial" panose="020B0604020202020204" pitchFamily="34" charset="0"/>
              </a:rPr>
              <a:t>Implementation</a:t>
            </a:r>
          </a:p>
        </p:txBody>
      </p:sp>
      <p:sp>
        <p:nvSpPr>
          <p:cNvPr id="3" name="Content Placeholder 2"/>
          <p:cNvSpPr>
            <a:spLocks noGrp="1"/>
          </p:cNvSpPr>
          <p:nvPr>
            <p:ph sz="quarter" idx="13"/>
          </p:nvPr>
        </p:nvSpPr>
        <p:spPr/>
        <p:txBody>
          <a:bodyPr/>
          <a:lstStyle/>
          <a:p>
            <a:r>
              <a:rPr lang="en-US" cap="none" dirty="0"/>
              <a:t>Our Redis pub/sub listener (we call it an event consumer) </a:t>
            </a:r>
            <a:r>
              <a:rPr lang="en-US" cap="none" dirty="0">
                <a:hlinkClick r:id="rId2"/>
              </a:rPr>
              <a:t>link</a:t>
            </a:r>
            <a:r>
              <a:rPr lang="en-US" cap="none" dirty="0"/>
              <a:t> </a:t>
            </a:r>
          </a:p>
          <a:p>
            <a:r>
              <a:rPr lang="en-US" cap="none" dirty="0"/>
              <a:t>We also build a new downstream adapter to do the opposite job converting domain events to public events </a:t>
            </a:r>
            <a:r>
              <a:rPr lang="en-US" cap="none" dirty="0">
                <a:hlinkClick r:id="rId3"/>
              </a:rPr>
              <a:t>link</a:t>
            </a:r>
            <a:endParaRPr lang="en-US" cap="none" dirty="0"/>
          </a:p>
          <a:p>
            <a:endParaRPr lang="en-US" dirty="0"/>
          </a:p>
        </p:txBody>
      </p:sp>
    </p:spTree>
    <p:extLst>
      <p:ext uri="{BB962C8B-B14F-4D97-AF65-F5344CB8AC3E}">
        <p14:creationId xmlns:p14="http://schemas.microsoft.com/office/powerpoint/2010/main" val="20936420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b="1" cap="none" dirty="0">
                <a:latin typeface="Arial" panose="020B0604020202020204" pitchFamily="34" charset="0"/>
                <a:cs typeface="Arial" panose="020B0604020202020204" pitchFamily="34" charset="0"/>
              </a:rPr>
              <a:t>Wrap-Up</a:t>
            </a:r>
          </a:p>
        </p:txBody>
      </p:sp>
      <p:sp>
        <p:nvSpPr>
          <p:cNvPr id="3" name="Content Placeholder 2"/>
          <p:cNvSpPr>
            <a:spLocks noGrp="1"/>
          </p:cNvSpPr>
          <p:nvPr>
            <p:ph sz="quarter" idx="13"/>
          </p:nvPr>
        </p:nvSpPr>
        <p:spPr/>
        <p:txBody>
          <a:bodyPr>
            <a:normAutofit/>
          </a:bodyPr>
          <a:lstStyle/>
          <a:p>
            <a:r>
              <a:rPr lang="en-US" cap="none" dirty="0"/>
              <a:t>Events can come from the outside, but they can also be published externally</a:t>
            </a:r>
          </a:p>
          <a:p>
            <a:r>
              <a:rPr lang="en-US" cap="none" dirty="0"/>
              <a:t>our publish handler converts an event to a message on a Redis</a:t>
            </a:r>
          </a:p>
          <a:p>
            <a:r>
              <a:rPr lang="en-US" cap="none" dirty="0"/>
              <a:t>This kind of temporal decoupling buys us a lot of flexibility in our application integrations</a:t>
            </a:r>
          </a:p>
          <a:p>
            <a:r>
              <a:rPr lang="en-US" cap="none" dirty="0"/>
              <a:t>but as always, it comes at a cost</a:t>
            </a:r>
          </a:p>
          <a:p>
            <a:r>
              <a:rPr lang="en-US" cap="none" dirty="0"/>
              <a:t>More generally, if you’re moving from a model of synchronous messaging to an async one, you also open up a whole host of problems having to do with message reliability and eventual consistency.</a:t>
            </a:r>
          </a:p>
        </p:txBody>
      </p:sp>
    </p:spTree>
    <p:extLst>
      <p:ext uri="{BB962C8B-B14F-4D97-AF65-F5344CB8AC3E}">
        <p14:creationId xmlns:p14="http://schemas.microsoft.com/office/powerpoint/2010/main" val="2478134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b="1" cap="none" dirty="0">
                <a:latin typeface="Arial" panose="020B0604020202020204" pitchFamily="34" charset="0"/>
                <a:cs typeface="Arial" panose="020B0604020202020204" pitchFamily="34" charset="0"/>
              </a:rPr>
              <a:t>Command-Query Responsibility Segregation (CQRS)</a:t>
            </a:r>
            <a:br>
              <a:rPr lang="en-US" sz="1400" b="1" cap="none" dirty="0">
                <a:latin typeface="Arial" panose="020B0604020202020204" pitchFamily="34" charset="0"/>
                <a:cs typeface="Arial" panose="020B0604020202020204" pitchFamily="34" charset="0"/>
              </a:rPr>
            </a:br>
            <a:br>
              <a:rPr lang="en-US" sz="1400" b="1" cap="none" dirty="0">
                <a:latin typeface="Arial" panose="020B0604020202020204" pitchFamily="34" charset="0"/>
                <a:cs typeface="Arial" panose="020B0604020202020204" pitchFamily="34" charset="0"/>
              </a:rPr>
            </a:br>
            <a:r>
              <a:rPr lang="en-US" sz="1400" b="1" cap="none" dirty="0">
                <a:latin typeface="Arial" panose="020B0604020202020204" pitchFamily="34" charset="0"/>
                <a:cs typeface="Arial" panose="020B0604020202020204" pitchFamily="34" charset="0"/>
              </a:rPr>
              <a:t>reads (queries) and writes (commands) are different, so they should be treated differently. </a:t>
            </a:r>
          </a:p>
        </p:txBody>
      </p:sp>
      <p:pic>
        <p:nvPicPr>
          <p:cNvPr id="5" name="Content Placeholder 4">
            <a:extLst>
              <a:ext uri="{FF2B5EF4-FFF2-40B4-BE49-F238E27FC236}">
                <a16:creationId xmlns:a16="http://schemas.microsoft.com/office/drawing/2014/main" id="{E6EDFDCE-F36D-0D3F-DCB7-7FC2CC144656}"/>
              </a:ext>
            </a:extLst>
          </p:cNvPr>
          <p:cNvPicPr>
            <a:picLocks noGrp="1" noChangeAspect="1"/>
          </p:cNvPicPr>
          <p:nvPr>
            <p:ph sz="quarter" idx="13"/>
          </p:nvPr>
        </p:nvPicPr>
        <p:blipFill>
          <a:blip r:embed="rId2"/>
          <a:stretch>
            <a:fillRect/>
          </a:stretch>
        </p:blipFill>
        <p:spPr>
          <a:xfrm>
            <a:off x="2824646" y="1871991"/>
            <a:ext cx="6971287" cy="4740476"/>
          </a:xfrm>
        </p:spPr>
      </p:pic>
    </p:spTree>
    <p:extLst>
      <p:ext uri="{BB962C8B-B14F-4D97-AF65-F5344CB8AC3E}">
        <p14:creationId xmlns:p14="http://schemas.microsoft.com/office/powerpoint/2010/main" val="23410878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sz="1400" cap="none" dirty="0">
              <a:latin typeface="Arial" panose="020B0604020202020204" pitchFamily="34" charset="0"/>
              <a:cs typeface="Arial" panose="020B0604020202020204" pitchFamily="34" charset="0"/>
            </a:endParaRPr>
          </a:p>
        </p:txBody>
      </p:sp>
      <p:sp>
        <p:nvSpPr>
          <p:cNvPr id="3" name="Content Placeholder 2"/>
          <p:cNvSpPr>
            <a:spLocks noGrp="1"/>
          </p:cNvSpPr>
          <p:nvPr>
            <p:ph sz="quarter" idx="13"/>
          </p:nvPr>
        </p:nvSpPr>
        <p:spPr/>
        <p:txBody>
          <a:bodyPr/>
          <a:lstStyle/>
          <a:p>
            <a:r>
              <a:rPr lang="en-US" cap="none" dirty="0"/>
              <a:t>provide a new read-only endpoint to retrieve allocation state  </a:t>
            </a:r>
            <a:r>
              <a:rPr lang="en-US" cap="none" dirty="0">
                <a:hlinkClick r:id="rId2"/>
              </a:rPr>
              <a:t>link</a:t>
            </a:r>
            <a:endParaRPr lang="en-US" cap="none" dirty="0"/>
          </a:p>
          <a:p>
            <a:r>
              <a:rPr lang="en-US" b="0" i="0" cap="none" dirty="0">
                <a:solidFill>
                  <a:srgbClr val="1F2328"/>
                </a:solidFill>
                <a:effectLst/>
                <a:highlight>
                  <a:srgbClr val="FFFFFF"/>
                </a:highlight>
                <a:latin typeface="-apple-system"/>
              </a:rPr>
              <a:t>We’ll still keep our view in a separate views.py module link </a:t>
            </a:r>
            <a:r>
              <a:rPr lang="en-US" b="0" i="0" cap="none" dirty="0" err="1">
                <a:solidFill>
                  <a:srgbClr val="1F2328"/>
                </a:solidFill>
                <a:effectLst/>
                <a:highlight>
                  <a:srgbClr val="FFFFFF"/>
                </a:highlight>
                <a:latin typeface="-apple-system"/>
                <a:hlinkClick r:id="rId3"/>
              </a:rPr>
              <a:t>link</a:t>
            </a:r>
            <a:endParaRPr lang="en-US" b="0" i="0" cap="none" dirty="0">
              <a:solidFill>
                <a:srgbClr val="1F2328"/>
              </a:solidFill>
              <a:effectLst/>
              <a:highlight>
                <a:srgbClr val="FFFFFF"/>
              </a:highlight>
              <a:latin typeface="-apple-system"/>
            </a:endParaRPr>
          </a:p>
          <a:p>
            <a:r>
              <a:rPr lang="en-US" b="0" i="0" cap="none" dirty="0">
                <a:solidFill>
                  <a:srgbClr val="1F2328"/>
                </a:solidFill>
                <a:effectLst/>
                <a:highlight>
                  <a:srgbClr val="FFFFFF"/>
                </a:highlight>
                <a:latin typeface="-apple-system"/>
              </a:rPr>
              <a:t>Splitting out your read-only views from your state-modifying command and event handlers is probably a good idea, even if you don’t want to go to full-blown CQRS.</a:t>
            </a:r>
            <a:endParaRPr lang="en-US" cap="none" dirty="0"/>
          </a:p>
        </p:txBody>
      </p:sp>
    </p:spTree>
    <p:extLst>
      <p:ext uri="{BB962C8B-B14F-4D97-AF65-F5344CB8AC3E}">
        <p14:creationId xmlns:p14="http://schemas.microsoft.com/office/powerpoint/2010/main" val="29827292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b="1" cap="none" dirty="0">
                <a:latin typeface="Arial" panose="020B0604020202020204" pitchFamily="34" charset="0"/>
                <a:cs typeface="Arial" panose="020B0604020202020204" pitchFamily="34" charset="0"/>
              </a:rPr>
              <a:t>Chapter 13: Dependency Injection (and Bootstrapping)</a:t>
            </a:r>
          </a:p>
        </p:txBody>
      </p:sp>
      <p:sp>
        <p:nvSpPr>
          <p:cNvPr id="3" name="Content Placeholder 2"/>
          <p:cNvSpPr>
            <a:spLocks noGrp="1"/>
          </p:cNvSpPr>
          <p:nvPr>
            <p:ph sz="quarter" idx="13"/>
          </p:nvPr>
        </p:nvSpPr>
        <p:spPr/>
        <p:txBody>
          <a:bodyPr/>
          <a:lstStyle/>
          <a:p>
            <a:pPr algn="just"/>
            <a:r>
              <a:rPr lang="en-US" cap="none" dirty="0"/>
              <a:t>We’ll also add a new component to our architecture called bootstrap.py; it will be in charge of dependency injection, as well as some other initialization stuff that we often need.</a:t>
            </a:r>
          </a:p>
        </p:txBody>
      </p:sp>
    </p:spTree>
    <p:extLst>
      <p:ext uri="{BB962C8B-B14F-4D97-AF65-F5344CB8AC3E}">
        <p14:creationId xmlns:p14="http://schemas.microsoft.com/office/powerpoint/2010/main" val="21633240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b="1" cap="none" dirty="0">
                <a:latin typeface="Arial" panose="020B0604020202020204" pitchFamily="34" charset="0"/>
                <a:cs typeface="Arial" panose="020B0604020202020204" pitchFamily="34" charset="0"/>
              </a:rPr>
              <a:t>Figure below shows what our app looks like without a bootstrapper: the </a:t>
            </a:r>
            <a:r>
              <a:rPr lang="en-US" sz="1400" b="1" cap="none" dirty="0" err="1">
                <a:latin typeface="Arial" panose="020B0604020202020204" pitchFamily="34" charset="0"/>
                <a:cs typeface="Arial" panose="020B0604020202020204" pitchFamily="34" charset="0"/>
              </a:rPr>
              <a:t>entrypoints</a:t>
            </a:r>
            <a:r>
              <a:rPr lang="en-US" sz="1400" b="1" cap="none" dirty="0">
                <a:latin typeface="Arial" panose="020B0604020202020204" pitchFamily="34" charset="0"/>
                <a:cs typeface="Arial" panose="020B0604020202020204" pitchFamily="34" charset="0"/>
              </a:rPr>
              <a:t> do a lot of initialization and passing around of our main dependency, the </a:t>
            </a:r>
            <a:r>
              <a:rPr lang="en-US" sz="1400" b="1" cap="none" dirty="0" err="1">
                <a:latin typeface="Arial" panose="020B0604020202020204" pitchFamily="34" charset="0"/>
                <a:cs typeface="Arial" panose="020B0604020202020204" pitchFamily="34" charset="0"/>
              </a:rPr>
              <a:t>UoW</a:t>
            </a:r>
            <a:r>
              <a:rPr lang="en-US" sz="1400" b="1" cap="none" dirty="0">
                <a:latin typeface="Arial" panose="020B0604020202020204" pitchFamily="34" charset="0"/>
                <a:cs typeface="Arial" panose="020B0604020202020204" pitchFamily="34" charset="0"/>
              </a:rPr>
              <a:t>.</a:t>
            </a:r>
          </a:p>
        </p:txBody>
      </p:sp>
      <p:pic>
        <p:nvPicPr>
          <p:cNvPr id="5" name="Content Placeholder 4">
            <a:extLst>
              <a:ext uri="{FF2B5EF4-FFF2-40B4-BE49-F238E27FC236}">
                <a16:creationId xmlns:a16="http://schemas.microsoft.com/office/drawing/2014/main" id="{D67FF011-928D-E3D9-D6A0-C4D09F409F48}"/>
              </a:ext>
            </a:extLst>
          </p:cNvPr>
          <p:cNvPicPr>
            <a:picLocks noGrp="1" noChangeAspect="1"/>
          </p:cNvPicPr>
          <p:nvPr>
            <p:ph sz="quarter" idx="13"/>
          </p:nvPr>
        </p:nvPicPr>
        <p:blipFill>
          <a:blip r:embed="rId2"/>
          <a:stretch>
            <a:fillRect/>
          </a:stretch>
        </p:blipFill>
        <p:spPr>
          <a:xfrm>
            <a:off x="3303400" y="1854261"/>
            <a:ext cx="5713600" cy="4817474"/>
          </a:xfrm>
        </p:spPr>
      </p:pic>
    </p:spTree>
    <p:extLst>
      <p:ext uri="{BB962C8B-B14F-4D97-AF65-F5344CB8AC3E}">
        <p14:creationId xmlns:p14="http://schemas.microsoft.com/office/powerpoint/2010/main" val="11917639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b="1" cap="none" dirty="0">
                <a:latin typeface="Arial" panose="020B0604020202020204" pitchFamily="34" charset="0"/>
                <a:cs typeface="Arial" panose="020B0604020202020204" pitchFamily="34" charset="0"/>
              </a:rPr>
              <a:t>Figure below shows our bootstrapper taking over those responsibilities.</a:t>
            </a:r>
            <a:br>
              <a:rPr lang="en-US" sz="1400" b="1" cap="none" dirty="0">
                <a:latin typeface="Arial" panose="020B0604020202020204" pitchFamily="34" charset="0"/>
                <a:cs typeface="Arial" panose="020B0604020202020204" pitchFamily="34" charset="0"/>
              </a:rPr>
            </a:br>
            <a:br>
              <a:rPr lang="en-US" sz="1400" b="1" cap="none" dirty="0">
                <a:latin typeface="Arial" panose="020B0604020202020204" pitchFamily="34" charset="0"/>
                <a:cs typeface="Arial" panose="020B0604020202020204" pitchFamily="34" charset="0"/>
              </a:rPr>
            </a:br>
            <a:endParaRPr lang="en-US" sz="1400" b="1" cap="none" dirty="0">
              <a:latin typeface="Arial" panose="020B0604020202020204" pitchFamily="34" charset="0"/>
              <a:cs typeface="Arial" panose="020B0604020202020204" pitchFamily="34" charset="0"/>
            </a:endParaRPr>
          </a:p>
        </p:txBody>
      </p:sp>
      <p:pic>
        <p:nvPicPr>
          <p:cNvPr id="5" name="Content Placeholder 4">
            <a:extLst>
              <a:ext uri="{FF2B5EF4-FFF2-40B4-BE49-F238E27FC236}">
                <a16:creationId xmlns:a16="http://schemas.microsoft.com/office/drawing/2014/main" id="{E0508D79-DD2D-8729-E8D1-FBCB8CC56646}"/>
              </a:ext>
            </a:extLst>
          </p:cNvPr>
          <p:cNvPicPr>
            <a:picLocks noGrp="1" noChangeAspect="1"/>
          </p:cNvPicPr>
          <p:nvPr>
            <p:ph sz="quarter" idx="13"/>
          </p:nvPr>
        </p:nvPicPr>
        <p:blipFill>
          <a:blip r:embed="rId2"/>
          <a:stretch>
            <a:fillRect/>
          </a:stretch>
        </p:blipFill>
        <p:spPr>
          <a:xfrm>
            <a:off x="3236938" y="1416605"/>
            <a:ext cx="5873195" cy="5193488"/>
          </a:xfrm>
        </p:spPr>
      </p:pic>
    </p:spTree>
    <p:extLst>
      <p:ext uri="{BB962C8B-B14F-4D97-AF65-F5344CB8AC3E}">
        <p14:creationId xmlns:p14="http://schemas.microsoft.com/office/powerpoint/2010/main" val="2337415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b="1" cap="none" dirty="0">
                <a:latin typeface="Arial" panose="020B0604020202020204" pitchFamily="34" charset="0"/>
                <a:cs typeface="Arial" panose="020B0604020202020204" pitchFamily="34" charset="0"/>
              </a:rPr>
              <a:t>Dependency injection with Closures and Partials</a:t>
            </a:r>
          </a:p>
        </p:txBody>
      </p:sp>
      <p:pic>
        <p:nvPicPr>
          <p:cNvPr id="5" name="Content Placeholder 4">
            <a:extLst>
              <a:ext uri="{FF2B5EF4-FFF2-40B4-BE49-F238E27FC236}">
                <a16:creationId xmlns:a16="http://schemas.microsoft.com/office/drawing/2014/main" id="{0967C03B-38EA-BBDF-D227-9FCB40304247}"/>
              </a:ext>
            </a:extLst>
          </p:cNvPr>
          <p:cNvPicPr>
            <a:picLocks noGrp="1" noChangeAspect="1"/>
          </p:cNvPicPr>
          <p:nvPr>
            <p:ph sz="quarter" idx="13"/>
          </p:nvPr>
        </p:nvPicPr>
        <p:blipFill>
          <a:blip r:embed="rId2"/>
          <a:stretch>
            <a:fillRect/>
          </a:stretch>
        </p:blipFill>
        <p:spPr>
          <a:xfrm>
            <a:off x="2971397" y="1566334"/>
            <a:ext cx="6420006" cy="4842483"/>
          </a:xfrm>
        </p:spPr>
      </p:pic>
    </p:spTree>
    <p:extLst>
      <p:ext uri="{BB962C8B-B14F-4D97-AF65-F5344CB8AC3E}">
        <p14:creationId xmlns:p14="http://schemas.microsoft.com/office/powerpoint/2010/main" val="15951815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b="1" cap="none" dirty="0">
                <a:latin typeface="Arial" panose="020B0604020202020204" pitchFamily="34" charset="0"/>
                <a:cs typeface="Arial" panose="020B0604020202020204" pitchFamily="34" charset="0"/>
              </a:rPr>
              <a:t>A Bootstrap Script </a:t>
            </a:r>
            <a:r>
              <a:rPr lang="en-US" sz="1400" b="1" cap="none" dirty="0">
                <a:latin typeface="Arial" panose="020B0604020202020204" pitchFamily="34" charset="0"/>
                <a:cs typeface="Arial" panose="020B0604020202020204" pitchFamily="34" charset="0"/>
                <a:hlinkClick r:id="rId2"/>
              </a:rPr>
              <a:t>link</a:t>
            </a:r>
            <a:endParaRPr lang="en-US" sz="1400" b="1" cap="none" dirty="0">
              <a:latin typeface="Arial" panose="020B0604020202020204" pitchFamily="34" charset="0"/>
              <a:cs typeface="Arial" panose="020B0604020202020204" pitchFamily="34" charset="0"/>
            </a:endParaRPr>
          </a:p>
        </p:txBody>
      </p:sp>
      <p:sp>
        <p:nvSpPr>
          <p:cNvPr id="3" name="Content Placeholder 2"/>
          <p:cNvSpPr>
            <a:spLocks noGrp="1"/>
          </p:cNvSpPr>
          <p:nvPr>
            <p:ph sz="quarter" idx="13"/>
          </p:nvPr>
        </p:nvSpPr>
        <p:spPr/>
        <p:txBody>
          <a:bodyPr/>
          <a:lstStyle/>
          <a:p>
            <a:pPr algn="l"/>
            <a:r>
              <a:rPr lang="en-US" b="0" i="0" cap="none" dirty="0">
                <a:solidFill>
                  <a:srgbClr val="1F2328"/>
                </a:solidFill>
                <a:effectLst/>
                <a:highlight>
                  <a:srgbClr val="FFFFFF"/>
                </a:highlight>
                <a:latin typeface="-apple-system"/>
              </a:rPr>
              <a:t>1- Declare default dependencies but allow us to override them</a:t>
            </a:r>
          </a:p>
          <a:p>
            <a:pPr algn="l"/>
            <a:r>
              <a:rPr lang="en-US" b="0" i="0" cap="none" dirty="0">
                <a:solidFill>
                  <a:srgbClr val="1F2328"/>
                </a:solidFill>
                <a:effectLst/>
                <a:highlight>
                  <a:srgbClr val="FFFFFF"/>
                </a:highlight>
                <a:latin typeface="-apple-system"/>
              </a:rPr>
              <a:t>2- Do the “</a:t>
            </a:r>
            <a:r>
              <a:rPr lang="en-US" b="0" i="0" cap="none" dirty="0" err="1">
                <a:solidFill>
                  <a:srgbClr val="1F2328"/>
                </a:solidFill>
                <a:effectLst/>
                <a:highlight>
                  <a:srgbClr val="FFFFFF"/>
                </a:highlight>
                <a:latin typeface="-apple-system"/>
              </a:rPr>
              <a:t>init</a:t>
            </a:r>
            <a:r>
              <a:rPr lang="en-US" b="0" i="0" cap="none" dirty="0">
                <a:solidFill>
                  <a:srgbClr val="1F2328"/>
                </a:solidFill>
                <a:effectLst/>
                <a:highlight>
                  <a:srgbClr val="FFFFFF"/>
                </a:highlight>
                <a:latin typeface="-apple-system"/>
              </a:rPr>
              <a:t>” stuff that we need to get our app started</a:t>
            </a:r>
          </a:p>
          <a:p>
            <a:pPr algn="l"/>
            <a:r>
              <a:rPr lang="en-US" b="0" i="0" cap="none" dirty="0">
                <a:solidFill>
                  <a:srgbClr val="1F2328"/>
                </a:solidFill>
                <a:effectLst/>
                <a:highlight>
                  <a:srgbClr val="FFFFFF"/>
                </a:highlight>
                <a:latin typeface="-apple-system"/>
              </a:rPr>
              <a:t>3- Inject all the dependencies into our handlers</a:t>
            </a:r>
          </a:p>
          <a:p>
            <a:pPr algn="l"/>
            <a:r>
              <a:rPr lang="en-US" b="0" i="0" cap="none" dirty="0">
                <a:solidFill>
                  <a:srgbClr val="1F2328"/>
                </a:solidFill>
                <a:effectLst/>
                <a:highlight>
                  <a:srgbClr val="FFFFFF"/>
                </a:highlight>
                <a:latin typeface="-apple-system"/>
              </a:rPr>
              <a:t>4- Give us back the core object for our app, the message bus</a:t>
            </a:r>
          </a:p>
          <a:p>
            <a:pPr marL="0" indent="0">
              <a:buNone/>
            </a:pPr>
            <a:endParaRPr lang="en-US" dirty="0"/>
          </a:p>
        </p:txBody>
      </p:sp>
    </p:spTree>
    <p:extLst>
      <p:ext uri="{BB962C8B-B14F-4D97-AF65-F5344CB8AC3E}">
        <p14:creationId xmlns:p14="http://schemas.microsoft.com/office/powerpoint/2010/main" val="35924936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b="1" cap="none" dirty="0">
                <a:latin typeface="Arial" panose="020B0604020202020204" pitchFamily="34" charset="0"/>
                <a:cs typeface="Arial" panose="020B0604020202020204" pitchFamily="34" charset="0"/>
              </a:rPr>
              <a:t>Using Bootstrap in Our </a:t>
            </a:r>
            <a:r>
              <a:rPr lang="en-US" sz="1400" b="1" cap="none" dirty="0" err="1">
                <a:latin typeface="Arial" panose="020B0604020202020204" pitchFamily="34" charset="0"/>
                <a:cs typeface="Arial" panose="020B0604020202020204" pitchFamily="34" charset="0"/>
              </a:rPr>
              <a:t>Entrypoints</a:t>
            </a:r>
            <a:endParaRPr lang="en-US" sz="1400" b="1" cap="none" dirty="0">
              <a:latin typeface="Arial" panose="020B0604020202020204" pitchFamily="34" charset="0"/>
              <a:cs typeface="Arial" panose="020B0604020202020204" pitchFamily="34" charset="0"/>
            </a:endParaRPr>
          </a:p>
        </p:txBody>
      </p:sp>
      <p:pic>
        <p:nvPicPr>
          <p:cNvPr id="5" name="Content Placeholder 4">
            <a:extLst>
              <a:ext uri="{FF2B5EF4-FFF2-40B4-BE49-F238E27FC236}">
                <a16:creationId xmlns:a16="http://schemas.microsoft.com/office/drawing/2014/main" id="{21461994-CF03-DE56-D53A-6A8DB726B807}"/>
              </a:ext>
            </a:extLst>
          </p:cNvPr>
          <p:cNvPicPr>
            <a:picLocks noGrp="1" noChangeAspect="1"/>
          </p:cNvPicPr>
          <p:nvPr>
            <p:ph sz="quarter" idx="13"/>
          </p:nvPr>
        </p:nvPicPr>
        <p:blipFill>
          <a:blip r:embed="rId2"/>
          <a:stretch>
            <a:fillRect/>
          </a:stretch>
        </p:blipFill>
        <p:spPr>
          <a:xfrm>
            <a:off x="2571279" y="2065867"/>
            <a:ext cx="7668579" cy="3487687"/>
          </a:xfrm>
        </p:spPr>
      </p:pic>
    </p:spTree>
    <p:extLst>
      <p:ext uri="{BB962C8B-B14F-4D97-AF65-F5344CB8AC3E}">
        <p14:creationId xmlns:p14="http://schemas.microsoft.com/office/powerpoint/2010/main" val="1533055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cap="none" dirty="0">
                <a:latin typeface="Arial" panose="020B0604020202020204" pitchFamily="34" charset="0"/>
                <a:cs typeface="Arial" panose="020B0604020202020204" pitchFamily="34" charset="0"/>
              </a:rPr>
              <a:t>Here is our UML and domain model:</a:t>
            </a:r>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813427" y="1811384"/>
            <a:ext cx="8086291" cy="4110446"/>
          </a:xfrm>
        </p:spPr>
      </p:pic>
      <p:sp>
        <p:nvSpPr>
          <p:cNvPr id="5" name="TextBox 4"/>
          <p:cNvSpPr txBox="1"/>
          <p:nvPr/>
        </p:nvSpPr>
        <p:spPr>
          <a:xfrm flipH="1">
            <a:off x="4425805" y="6017623"/>
            <a:ext cx="4160846" cy="369332"/>
          </a:xfrm>
          <a:prstGeom prst="rect">
            <a:avLst/>
          </a:prstGeom>
          <a:noFill/>
        </p:spPr>
        <p:txBody>
          <a:bodyPr wrap="square" rtlCol="0">
            <a:spAutoFit/>
          </a:bodyPr>
          <a:lstStyle/>
          <a:p>
            <a:r>
              <a:rPr lang="en-US" dirty="0">
                <a:hlinkClick r:id="rId3"/>
              </a:rPr>
              <a:t>Link of the model in GitHub</a:t>
            </a:r>
            <a:endParaRPr lang="en-US" dirty="0"/>
          </a:p>
        </p:txBody>
      </p:sp>
    </p:spTree>
    <p:extLst>
      <p:ext uri="{BB962C8B-B14F-4D97-AF65-F5344CB8AC3E}">
        <p14:creationId xmlns:p14="http://schemas.microsoft.com/office/powerpoint/2010/main" val="17245198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sz="1400" cap="none" dirty="0">
              <a:latin typeface="Arial" panose="020B0604020202020204" pitchFamily="34" charset="0"/>
              <a:cs typeface="Arial" panose="020B0604020202020204" pitchFamily="34" charset="0"/>
            </a:endParaRPr>
          </a:p>
        </p:txBody>
      </p:sp>
      <p:pic>
        <p:nvPicPr>
          <p:cNvPr id="5" name="Content Placeholder 4">
            <a:extLst>
              <a:ext uri="{FF2B5EF4-FFF2-40B4-BE49-F238E27FC236}">
                <a16:creationId xmlns:a16="http://schemas.microsoft.com/office/drawing/2014/main" id="{B5CEFD49-A938-2E4F-C446-3AECF64B245A}"/>
              </a:ext>
            </a:extLst>
          </p:cNvPr>
          <p:cNvPicPr>
            <a:picLocks noGrp="1" noChangeAspect="1"/>
          </p:cNvPicPr>
          <p:nvPr>
            <p:ph sz="quarter" idx="13"/>
          </p:nvPr>
        </p:nvPicPr>
        <p:blipFill>
          <a:blip r:embed="rId2"/>
          <a:stretch>
            <a:fillRect/>
          </a:stretch>
        </p:blipFill>
        <p:spPr>
          <a:xfrm>
            <a:off x="2312290" y="738098"/>
            <a:ext cx="7686843" cy="5780785"/>
          </a:xfrm>
        </p:spPr>
      </p:pic>
    </p:spTree>
    <p:extLst>
      <p:ext uri="{BB962C8B-B14F-4D97-AF65-F5344CB8AC3E}">
        <p14:creationId xmlns:p14="http://schemas.microsoft.com/office/powerpoint/2010/main" val="150525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b="1" cap="none" dirty="0">
                <a:latin typeface="Arial" panose="020B0604020202020204" pitchFamily="34" charset="0"/>
                <a:cs typeface="Arial" panose="020B0604020202020204" pitchFamily="34" charset="0"/>
              </a:rPr>
              <a:t>Value Object and Entity</a:t>
            </a:r>
          </a:p>
        </p:txBody>
      </p:sp>
      <p:sp>
        <p:nvSpPr>
          <p:cNvPr id="3" name="Content Placeholder 2"/>
          <p:cNvSpPr>
            <a:spLocks noGrp="1"/>
          </p:cNvSpPr>
          <p:nvPr>
            <p:ph sz="quarter" idx="13"/>
          </p:nvPr>
        </p:nvSpPr>
        <p:spPr/>
        <p:txBody>
          <a:bodyPr/>
          <a:lstStyle/>
          <a:p>
            <a:r>
              <a:rPr lang="en-US" cap="none" dirty="0"/>
              <a:t>Whenever we have a business concept that has data but no identity, we often choose to represent it using the </a:t>
            </a:r>
            <a:r>
              <a:rPr lang="en-US" b="1" cap="none" dirty="0"/>
              <a:t>Value Object</a:t>
            </a:r>
            <a:r>
              <a:rPr lang="en-US" cap="none" dirty="0"/>
              <a:t> pattern. A value object is any domain object that is uniquely identified by the data it holds.</a:t>
            </a:r>
          </a:p>
          <a:p>
            <a:r>
              <a:rPr lang="en-US" cap="none" dirty="0"/>
              <a:t>We use the term entity to describe a domain object that has long-lived </a:t>
            </a:r>
            <a:r>
              <a:rPr lang="en-US" b="1" cap="none" dirty="0"/>
              <a:t>identity</a:t>
            </a:r>
            <a:r>
              <a:rPr lang="en-US" cap="none" dirty="0"/>
              <a:t>. We can change their values, and they are still recognizably the same thing. Batches, in our example, are entities.</a:t>
            </a:r>
          </a:p>
        </p:txBody>
      </p:sp>
    </p:spTree>
    <p:extLst>
      <p:ext uri="{BB962C8B-B14F-4D97-AF65-F5344CB8AC3E}">
        <p14:creationId xmlns:p14="http://schemas.microsoft.com/office/powerpoint/2010/main" val="4269719763"/>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Droplet</Template>
  <TotalTime>2513</TotalTime>
  <Words>3876</Words>
  <Application>Microsoft Office PowerPoint</Application>
  <PresentationFormat>Widescreen</PresentationFormat>
  <Paragraphs>194</Paragraphs>
  <Slides>80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80</vt:i4>
      </vt:variant>
    </vt:vector>
  </HeadingPairs>
  <TitlesOfParts>
    <vt:vector size="84" baseType="lpstr">
      <vt:lpstr>-apple-system</vt:lpstr>
      <vt:lpstr>Arial</vt:lpstr>
      <vt:lpstr>Tw Cen MT</vt:lpstr>
      <vt:lpstr>Droplet</vt:lpstr>
      <vt:lpstr>PowerPoint Presentation</vt:lpstr>
      <vt:lpstr>The Big Ball of Mud anti-pattern.</vt:lpstr>
      <vt:lpstr>Where we’re going in part one of this book</vt:lpstr>
      <vt:lpstr>Chapter 1: Problem definition  </vt:lpstr>
      <vt:lpstr>Chapter 1: Problem definition  </vt:lpstr>
      <vt:lpstr>Exploring the Domain Language</vt:lpstr>
      <vt:lpstr>Unit Testing Domain Models</vt:lpstr>
      <vt:lpstr>Here is our UML and domain model:</vt:lpstr>
      <vt:lpstr>Value Object and Entity</vt:lpstr>
      <vt:lpstr>Not Everything Has to Be an Object: A Domain Service Function</vt:lpstr>
      <vt:lpstr>Figure below is a visual representation of where we’ve ended up.</vt:lpstr>
      <vt:lpstr>Chapter 2: Repository Pattern </vt:lpstr>
      <vt:lpstr>At this point, though, our API endpoint might look something like the following, and we could get it to work just fine: Using SQLAlchemy directly in our API endpoint</vt:lpstr>
      <vt:lpstr>The Repository Pattern is a design pattern that acts as an abstraction layer between the data access layer and the business logic of an application.  GitHub Link</vt:lpstr>
      <vt:lpstr>Chapter 3: A Brief Interlude: On Coupling and Abstractions </vt:lpstr>
      <vt:lpstr>Chapter 4: Our First Use Case: Flask API and Service Layer </vt:lpstr>
      <vt:lpstr>A First End-to-End Test</vt:lpstr>
      <vt:lpstr>The Straightforward Implementation</vt:lpstr>
      <vt:lpstr>But if we want to add more error handling to this API it should be changed as below:  </vt:lpstr>
      <vt:lpstr>And finally we’ll write a service function that looks something like this (services.py):  </vt:lpstr>
      <vt:lpstr>our Flask app now looks a lot cleaner:  </vt:lpstr>
      <vt:lpstr>PowerPoint Presentation</vt:lpstr>
      <vt:lpstr>PowerPoint Presentation</vt:lpstr>
      <vt:lpstr>The DIP in Action GitHub</vt:lpstr>
      <vt:lpstr>But there are still some bits of awkwardness to tidy up:  </vt:lpstr>
      <vt:lpstr>Chapter 5: TDD in High Gear and Low Gear </vt:lpstr>
      <vt:lpstr>On Deciding What Kind of Tests to Write</vt:lpstr>
      <vt:lpstr>High and Low Gear</vt:lpstr>
      <vt:lpstr>Chapter 6: Unit of Work Pattern </vt:lpstr>
      <vt:lpstr>Without UoW: API talks directly to three layers</vt:lpstr>
      <vt:lpstr>The Flask API now does only two things: it initializes a unit of work, and it invokes a service. The service collaborates with the UoW, but neither the service function itself nor Flask now needs to talk directly to the database. </vt:lpstr>
      <vt:lpstr>PowerPoint Presentation</vt:lpstr>
      <vt:lpstr>Here’s how the service layer will look when we’re finished</vt:lpstr>
      <vt:lpstr>Examples: Using UoW to Group Multiple Operations into an Atomic Unit    Suppose we want to be able to deallocate and then reallocate orders. If deallocate() fails, we don’t want to call allocate(), obviously. And, If allocate() fails, we probably don’t want to actually commit the deallocate() either.  </vt:lpstr>
      <vt:lpstr>Example 2: Change Batch Quantity    Our shipping company gives us a call to say that one of the container doors opened, and half our sofas have fallen into the Indian Ocean. Oops! Here we may need to deallocate any number of lines. If we get a failure at any stage, we probably want to commit none of the changes.  </vt:lpstr>
      <vt:lpstr>Chapter 7: Aggregates and Consistency Boundaries   Figure below shows a preview of where we’re headed: we’ll introduce a new model object called Product to wrap multiple batches, and we’ll make the old allocate() domain service available as a method on Product instead.</vt:lpstr>
      <vt:lpstr>Invariants, Constraints, and Consistency</vt:lpstr>
      <vt:lpstr>What Is an Aggregate?</vt:lpstr>
      <vt:lpstr>Simple Example: Shopping Cart</vt:lpstr>
      <vt:lpstr>PowerPoint Presentation</vt:lpstr>
      <vt:lpstr>In this example:  </vt:lpstr>
      <vt:lpstr>One Aggregate = One Repository</vt:lpstr>
      <vt:lpstr>Part I Recap</vt:lpstr>
      <vt:lpstr>Part I Recap</vt:lpstr>
      <vt:lpstr>Event-Driven Architecture </vt:lpstr>
      <vt:lpstr>Chapter 8: Events and the Message Bus </vt:lpstr>
      <vt:lpstr>PowerPoint Presentation</vt:lpstr>
      <vt:lpstr>First, Let’s Avoid Making a Mess of Our Web Controllers</vt:lpstr>
      <vt:lpstr>we may look at putting it right at the source, in the model</vt:lpstr>
      <vt:lpstr>Or the Service Layer!</vt:lpstr>
      <vt:lpstr>Single Responsibility Principle</vt:lpstr>
      <vt:lpstr>Domain Events and the Message Bus</vt:lpstr>
      <vt:lpstr>Our aggregate will expose a new attribute called .events that will contain a list of facts about what has happened, in the form of Event objects.  </vt:lpstr>
      <vt:lpstr>The Message Bus Maps Events to Handlers</vt:lpstr>
      <vt:lpstr>The UoW Publishes Events to the Message Bus</vt:lpstr>
      <vt:lpstr>Wrap-Up</vt:lpstr>
      <vt:lpstr>Chapter 9: Going to Town on the Message Bus   We’ll move from the current state, where everything goes via the message bus, and our app has been transformed fundamentally into a message processor.</vt:lpstr>
      <vt:lpstr>A New Requirement Leads Us to a New Architecture</vt:lpstr>
      <vt:lpstr>Imagining an Architecture Change: Everything Will Be an Event Handler</vt:lpstr>
      <vt:lpstr>Refactoring Service Functions to Message Handlers</vt:lpstr>
      <vt:lpstr>Implementing Our New Requirement</vt:lpstr>
      <vt:lpstr>Implementing Our New Requirement</vt:lpstr>
      <vt:lpstr>What Have We Achieved? </vt:lpstr>
      <vt:lpstr>Why Have We Achieved? </vt:lpstr>
      <vt:lpstr>Chapter 10: Commands and Command Handler </vt:lpstr>
      <vt:lpstr>Chapter 10: Commands and Command Handler </vt:lpstr>
      <vt:lpstr>Chapter 11: Using Events to Integrate Microservices </vt:lpstr>
      <vt:lpstr>PowerPoint Presentation</vt:lpstr>
      <vt:lpstr>Using a Redis Pub/Sub Channel for Integration   This piece of infrastructure is often called a message broker. The role of a message broker is to take messages from publishers and deliver them to subscribers.</vt:lpstr>
      <vt:lpstr>Implementation</vt:lpstr>
      <vt:lpstr>Wrap-Up</vt:lpstr>
      <vt:lpstr>Command-Query Responsibility Segregation (CQRS)  reads (queries) and writes (commands) are different, so they should be treated differently. </vt:lpstr>
      <vt:lpstr>PowerPoint Presentation</vt:lpstr>
      <vt:lpstr>Chapter 13: Dependency Injection (and Bootstrapping)</vt:lpstr>
      <vt:lpstr>Figure below shows what our app looks like without a bootstrapper: the entrypoints do a lot of initialization and passing around of our main dependency, the UoW.</vt:lpstr>
      <vt:lpstr>Figure below shows our bootstrapper taking over those responsibilities.  </vt:lpstr>
      <vt:lpstr>Dependency injection with Closures and Partials</vt:lpstr>
      <vt:lpstr>A Bootstrap Script link</vt:lpstr>
      <vt:lpstr>Using Bootstrap in Our Entrypoints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Architecture Pattern</dc:title>
  <dc:creator>HP i5 Series</dc:creator>
  <cp:lastModifiedBy>Hamed Asgari</cp:lastModifiedBy>
  <cp:revision>44</cp:revision>
  <dcterms:created xsi:type="dcterms:W3CDTF">2024-08-08T08:32:27Z</dcterms:created>
  <dcterms:modified xsi:type="dcterms:W3CDTF">2024-08-12T09:01:02Z</dcterms:modified>
</cp:coreProperties>
</file>